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7315200"/>
  <p:notesSz cx="6858000" cy="9144000"/>
  <p:embeddedFontLst>
    <p:embeddedFont>
      <p:font typeface="Arial Bold" panose="020B0604020202020204" charset="0"/>
      <p:regular r:id="rId18"/>
    </p:embeddedFont>
    <p:embeddedFont>
      <p:font typeface="Arial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61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  <a:p>
            <a:r>
              <a:rPr lang="en-US"/>
              <a:t> Overview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  <a:p>
            <a:r>
              <a:rPr lang="en-US"/>
              <a:t> Overview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20" Type="http://schemas.openxmlformats.org/officeDocument/2006/relationships/image" Target="../media/image58.sv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.ethz.ch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fi.ch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5601" y="0"/>
            <a:ext cx="9760373" cy="1066800"/>
          </a:xfrm>
          <a:custGeom>
            <a:avLst/>
            <a:gdLst/>
            <a:ahLst/>
            <a:cxnLst/>
            <a:rect l="l" t="t" r="r" b="b"/>
            <a:pathLst>
              <a:path w="9760373" h="1066800">
                <a:moveTo>
                  <a:pt x="0" y="0"/>
                </a:moveTo>
                <a:lnTo>
                  <a:pt x="9760373" y="0"/>
                </a:lnTo>
                <a:lnTo>
                  <a:pt x="9760373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9" descr="O:\FE\FE_internal\Infrastructure\IT\FE Logo\FE (2004-)\Logo FE PC_300dpi_rund.tif"/>
          <p:cNvSpPr/>
          <p:nvPr/>
        </p:nvSpPr>
        <p:spPr>
          <a:xfrm>
            <a:off x="6035040" y="3723641"/>
            <a:ext cx="924560" cy="924560"/>
          </a:xfrm>
          <a:custGeom>
            <a:avLst/>
            <a:gdLst/>
            <a:ahLst/>
            <a:cxnLst/>
            <a:rect l="l" t="t" r="r" b="b"/>
            <a:pathLst>
              <a:path w="924560" h="924560">
                <a:moveTo>
                  <a:pt x="0" y="0"/>
                </a:moveTo>
                <a:lnTo>
                  <a:pt x="924560" y="0"/>
                </a:lnTo>
                <a:lnTo>
                  <a:pt x="924560" y="924560"/>
                </a:lnTo>
                <a:lnTo>
                  <a:pt x="0" y="9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1816948" y="135467"/>
            <a:ext cx="3225799" cy="814494"/>
          </a:xfrm>
          <a:custGeom>
            <a:avLst/>
            <a:gdLst/>
            <a:ahLst/>
            <a:cxnLst/>
            <a:rect l="l" t="t" r="r" b="b"/>
            <a:pathLst>
              <a:path w="3225799" h="814494">
                <a:moveTo>
                  <a:pt x="0" y="0"/>
                </a:moveTo>
                <a:lnTo>
                  <a:pt x="3225800" y="0"/>
                </a:lnTo>
                <a:lnTo>
                  <a:pt x="3225800" y="814494"/>
                </a:lnTo>
                <a:lnTo>
                  <a:pt x="0" y="814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086" b="-50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2508638" y="1196278"/>
            <a:ext cx="796632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Rajeunissement de la forêt:</a:t>
            </a:r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Etat de la recherche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7040" y="4820896"/>
            <a:ext cx="9570720" cy="1580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endParaRPr/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Dr. Harald Bugmann</a:t>
            </a:r>
          </a:p>
          <a:p>
            <a:pPr algn="ctr">
              <a:lnSpc>
                <a:spcPts val="3071"/>
              </a:lnSpc>
            </a:pPr>
            <a:endParaRPr lang="en-US" sz="25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Ecologie forestière, EPF Zurich, 8092 Zürich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1815563" y="73660"/>
            <a:ext cx="847492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7"/>
              </a:lnSpc>
            </a:pPr>
            <a:r>
              <a:rPr lang="en-US" sz="2873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Conséquence d’une grande influence des ongulés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1" y="1193554"/>
            <a:ext cx="9151459" cy="576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988" lvl="1" indent="-132494">
              <a:lnSpc>
                <a:spcPts val="2470"/>
              </a:lnSpc>
              <a:buFont typeface="Arial"/>
              <a:buChar char="•"/>
            </a:pPr>
            <a:r>
              <a:rPr lang="en-US" sz="20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Séparation des espèces de plantes ↓ </a:t>
            </a:r>
          </a:p>
          <a:p>
            <a:pPr marL="264988" lvl="1" indent="-132494">
              <a:lnSpc>
                <a:spcPts val="2470"/>
              </a:lnSpc>
              <a:buFont typeface="Arial"/>
              <a:buChar char="•"/>
            </a:pPr>
            <a:r>
              <a:rPr lang="en-US" sz="20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Changement de la diversité des plantes vasculaires</a:t>
            </a: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857" lvl="1" indent="-138928">
              <a:lnSpc>
                <a:spcPts val="2590"/>
              </a:lnSpc>
            </a:pPr>
            <a:endParaRPr lang="en-US" sz="20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88" lvl="1" indent="-132494">
              <a:lnSpc>
                <a:spcPts val="2470"/>
              </a:lnSpc>
              <a:buFont typeface="Arial"/>
              <a:buChar char="•"/>
            </a:pPr>
            <a:r>
              <a:rPr lang="en-US" sz="20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Période de rajeunissement ↑</a:t>
            </a:r>
          </a:p>
          <a:p>
            <a:pPr marL="264988" lvl="1" indent="-132494">
              <a:lnSpc>
                <a:spcPts val="2470"/>
              </a:lnSpc>
              <a:buFont typeface="Arial"/>
              <a:buChar char="•"/>
            </a:pPr>
            <a:r>
              <a:rPr lang="en-US" sz="20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Qualité du bois ↓, dégâts de casse ↑</a:t>
            </a:r>
          </a:p>
          <a:p>
            <a:pPr marL="262941" lvl="1" indent="-131470">
              <a:lnSpc>
                <a:spcPts val="2451"/>
              </a:lnSpc>
              <a:buFont typeface="Arial"/>
              <a:buChar char="•"/>
            </a:pPr>
            <a:r>
              <a:rPr lang="en-US" sz="204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Résilience en cas de perturbations↓ (prérajeunissement clairsemé ou manquant)</a:t>
            </a:r>
          </a:p>
          <a:p>
            <a:pPr marL="222286" lvl="1" indent="-111143">
              <a:lnSpc>
                <a:spcPts val="2072"/>
              </a:lnSpc>
            </a:pPr>
            <a:endParaRPr lang="en-US" sz="204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072"/>
              </a:lnSpc>
            </a:pPr>
            <a:r>
              <a:rPr lang="en-US" sz="17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cas de très forte influence du gibier: le développement de la forêt est dans l’impasse</a:t>
            </a:r>
          </a:p>
          <a:p>
            <a:pPr>
              <a:lnSpc>
                <a:spcPts val="2470"/>
              </a:lnSpc>
            </a:pPr>
            <a:r>
              <a:rPr lang="en-US" sz="20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Rajeunissement faible ou manquant = destruction du capital de la forêt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961679" y="1990499"/>
            <a:ext cx="4504188" cy="2728668"/>
          </a:xfrm>
          <a:custGeom>
            <a:avLst/>
            <a:gdLst/>
            <a:ahLst/>
            <a:cxnLst/>
            <a:rect l="l" t="t" r="r" b="b"/>
            <a:pathLst>
              <a:path w="4504188" h="2728668">
                <a:moveTo>
                  <a:pt x="0" y="0"/>
                </a:moveTo>
                <a:lnTo>
                  <a:pt x="4504188" y="0"/>
                </a:lnTo>
                <a:lnTo>
                  <a:pt x="4504188" y="2728668"/>
                </a:lnTo>
                <a:lnTo>
                  <a:pt x="0" y="2728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050" b="-5050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1" name="Group 11"/>
          <p:cNvGrpSpPr/>
          <p:nvPr/>
        </p:nvGrpSpPr>
        <p:grpSpPr>
          <a:xfrm>
            <a:off x="1950721" y="4331345"/>
            <a:ext cx="3861257" cy="435271"/>
            <a:chOff x="0" y="0"/>
            <a:chExt cx="5148342" cy="5803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48326" cy="580408"/>
            </a:xfrm>
            <a:custGeom>
              <a:avLst/>
              <a:gdLst/>
              <a:ahLst/>
              <a:cxnLst/>
              <a:rect l="l" t="t" r="r" b="b"/>
              <a:pathLst>
                <a:path w="5148326" h="580408">
                  <a:moveTo>
                    <a:pt x="0" y="0"/>
                  </a:moveTo>
                  <a:lnTo>
                    <a:pt x="5148326" y="0"/>
                  </a:lnTo>
                  <a:lnTo>
                    <a:pt x="5148326" y="580408"/>
                  </a:lnTo>
                  <a:lnTo>
                    <a:pt x="0" y="58040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148342" cy="60893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Végétation abroutie (</a:t>
              </a:r>
              <a:r>
                <a:rPr lang="en-US" sz="1066">
                  <a:solidFill>
                    <a:srgbClr val="FFFFFF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Vaccinium</a:t>
              </a: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066">
                  <a:solidFill>
                    <a:srgbClr val="FFFFFF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Rhododendron</a:t>
              </a: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 en dehors des sentiers dans la forêt de l’Aletsch (L. Speigel, 2022)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" name="Freeform 15" descr="A forest with trees and flowers  Description automatically generated with medium confidence"/>
          <p:cNvSpPr/>
          <p:nvPr/>
        </p:nvSpPr>
        <p:spPr>
          <a:xfrm>
            <a:off x="6787335" y="1990499"/>
            <a:ext cx="4230212" cy="2726709"/>
          </a:xfrm>
          <a:custGeom>
            <a:avLst/>
            <a:gdLst/>
            <a:ahLst/>
            <a:cxnLst/>
            <a:rect l="l" t="t" r="r" b="b"/>
            <a:pathLst>
              <a:path w="4230212" h="2726709">
                <a:moveTo>
                  <a:pt x="0" y="0"/>
                </a:moveTo>
                <a:lnTo>
                  <a:pt x="4230213" y="0"/>
                </a:lnTo>
                <a:lnTo>
                  <a:pt x="4230213" y="2726709"/>
                </a:lnTo>
                <a:lnTo>
                  <a:pt x="0" y="27267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256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6" name="Group 16"/>
          <p:cNvGrpSpPr/>
          <p:nvPr/>
        </p:nvGrpSpPr>
        <p:grpSpPr>
          <a:xfrm>
            <a:off x="6787336" y="4332138"/>
            <a:ext cx="3861257" cy="435271"/>
            <a:chOff x="0" y="0"/>
            <a:chExt cx="5148342" cy="5803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48326" cy="580319"/>
            </a:xfrm>
            <a:custGeom>
              <a:avLst/>
              <a:gdLst/>
              <a:ahLst/>
              <a:cxnLst/>
              <a:rect l="l" t="t" r="r" b="b"/>
              <a:pathLst>
                <a:path w="5148326" h="580319">
                  <a:moveTo>
                    <a:pt x="0" y="0"/>
                  </a:moveTo>
                  <a:lnTo>
                    <a:pt x="5148326" y="0"/>
                  </a:lnTo>
                  <a:lnTo>
                    <a:pt x="5148326" y="580319"/>
                  </a:lnTo>
                  <a:lnTo>
                    <a:pt x="0" y="580319"/>
                  </a:lnTo>
                  <a:close/>
                </a:path>
              </a:pathLst>
            </a:custGeom>
            <a:solidFill>
              <a:srgbClr val="000000">
                <a:alpha val="19608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148342" cy="60893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Clôture contre le gibier à Scheid, Domleschg, env. 1 an après son installation (K. Ziegler, 2020)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9" name="Freeform 9"/>
          <p:cNvSpPr/>
          <p:nvPr/>
        </p:nvSpPr>
        <p:spPr>
          <a:xfrm>
            <a:off x="2228876" y="3473529"/>
            <a:ext cx="1777741" cy="533612"/>
          </a:xfrm>
          <a:custGeom>
            <a:avLst/>
            <a:gdLst/>
            <a:ahLst/>
            <a:cxnLst/>
            <a:rect l="l" t="t" r="r" b="b"/>
            <a:pathLst>
              <a:path w="1777741" h="533612">
                <a:moveTo>
                  <a:pt x="0" y="0"/>
                </a:moveTo>
                <a:lnTo>
                  <a:pt x="1777740" y="0"/>
                </a:lnTo>
                <a:lnTo>
                  <a:pt x="1777740" y="533611"/>
                </a:lnTo>
                <a:lnTo>
                  <a:pt x="0" y="533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1" r="-11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2254974" y="4136676"/>
            <a:ext cx="510410" cy="201071"/>
          </a:xfrm>
          <a:custGeom>
            <a:avLst/>
            <a:gdLst/>
            <a:ahLst/>
            <a:cxnLst/>
            <a:rect l="l" t="t" r="r" b="b"/>
            <a:pathLst>
              <a:path w="510410" h="201071">
                <a:moveTo>
                  <a:pt x="0" y="0"/>
                </a:moveTo>
                <a:lnTo>
                  <a:pt x="510409" y="0"/>
                </a:lnTo>
                <a:lnTo>
                  <a:pt x="510409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" r="-1033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2249176" y="4471151"/>
            <a:ext cx="217503" cy="252304"/>
          </a:xfrm>
          <a:custGeom>
            <a:avLst/>
            <a:gdLst/>
            <a:ahLst/>
            <a:cxnLst/>
            <a:rect l="l" t="t" r="r" b="b"/>
            <a:pathLst>
              <a:path w="217503" h="252304">
                <a:moveTo>
                  <a:pt x="0" y="0"/>
                </a:moveTo>
                <a:lnTo>
                  <a:pt x="217504" y="0"/>
                </a:lnTo>
                <a:lnTo>
                  <a:pt x="217504" y="252304"/>
                </a:lnTo>
                <a:lnTo>
                  <a:pt x="0" y="252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87" b="-28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2" name="Group 12"/>
          <p:cNvGrpSpPr/>
          <p:nvPr/>
        </p:nvGrpSpPr>
        <p:grpSpPr>
          <a:xfrm>
            <a:off x="2513081" y="4471152"/>
            <a:ext cx="72502" cy="198169"/>
            <a:chOff x="0" y="0"/>
            <a:chExt cx="96669" cy="2642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647" cy="262890"/>
            </a:xfrm>
            <a:custGeom>
              <a:avLst/>
              <a:gdLst/>
              <a:ahLst/>
              <a:cxnLst/>
              <a:rect l="l" t="t" r="r" b="b"/>
              <a:pathLst>
                <a:path w="96647" h="262890">
                  <a:moveTo>
                    <a:pt x="96647" y="262890"/>
                  </a:moveTo>
                  <a:lnTo>
                    <a:pt x="65786" y="262890"/>
                  </a:lnTo>
                  <a:lnTo>
                    <a:pt x="65786" y="58039"/>
                  </a:lnTo>
                  <a:lnTo>
                    <a:pt x="58039" y="65786"/>
                  </a:lnTo>
                  <a:lnTo>
                    <a:pt x="46482" y="73533"/>
                  </a:lnTo>
                  <a:lnTo>
                    <a:pt x="34925" y="77343"/>
                  </a:lnTo>
                  <a:lnTo>
                    <a:pt x="11557" y="92837"/>
                  </a:lnTo>
                  <a:lnTo>
                    <a:pt x="0" y="96647"/>
                  </a:lnTo>
                  <a:lnTo>
                    <a:pt x="0" y="65786"/>
                  </a:lnTo>
                  <a:lnTo>
                    <a:pt x="19304" y="54229"/>
                  </a:lnTo>
                  <a:lnTo>
                    <a:pt x="34798" y="46482"/>
                  </a:lnTo>
                  <a:lnTo>
                    <a:pt x="46355" y="34925"/>
                  </a:lnTo>
                  <a:lnTo>
                    <a:pt x="61849" y="23368"/>
                  </a:lnTo>
                  <a:lnTo>
                    <a:pt x="77343" y="0"/>
                  </a:lnTo>
                  <a:lnTo>
                    <a:pt x="96647" y="0"/>
                  </a:lnTo>
                  <a:lnTo>
                    <a:pt x="96647" y="26289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646484" y="4471150"/>
            <a:ext cx="904821" cy="252304"/>
          </a:xfrm>
          <a:custGeom>
            <a:avLst/>
            <a:gdLst/>
            <a:ahLst/>
            <a:cxnLst/>
            <a:rect l="l" t="t" r="r" b="b"/>
            <a:pathLst>
              <a:path w="904821" h="252304">
                <a:moveTo>
                  <a:pt x="0" y="0"/>
                </a:moveTo>
                <a:lnTo>
                  <a:pt x="904820" y="0"/>
                </a:lnTo>
                <a:lnTo>
                  <a:pt x="904820" y="252303"/>
                </a:lnTo>
                <a:lnTo>
                  <a:pt x="0" y="2523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14" b="-71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5" name="Freeform 15"/>
          <p:cNvSpPr/>
          <p:nvPr/>
        </p:nvSpPr>
        <p:spPr>
          <a:xfrm>
            <a:off x="3507802" y="1486984"/>
            <a:ext cx="7548872" cy="4782207"/>
          </a:xfrm>
          <a:custGeom>
            <a:avLst/>
            <a:gdLst/>
            <a:ahLst/>
            <a:cxnLst/>
            <a:rect l="l" t="t" r="r" b="b"/>
            <a:pathLst>
              <a:path w="7548872" h="4782207">
                <a:moveTo>
                  <a:pt x="0" y="0"/>
                </a:moveTo>
                <a:lnTo>
                  <a:pt x="7548872" y="0"/>
                </a:lnTo>
                <a:lnTo>
                  <a:pt x="7548872" y="4782207"/>
                </a:lnTo>
                <a:lnTo>
                  <a:pt x="0" y="4782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6" r="-7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6" name="Freeform 16"/>
          <p:cNvSpPr/>
          <p:nvPr/>
        </p:nvSpPr>
        <p:spPr>
          <a:xfrm>
            <a:off x="5430549" y="2693412"/>
            <a:ext cx="316107" cy="217505"/>
          </a:xfrm>
          <a:custGeom>
            <a:avLst/>
            <a:gdLst/>
            <a:ahLst/>
            <a:cxnLst/>
            <a:rect l="l" t="t" r="r" b="b"/>
            <a:pathLst>
              <a:path w="316107" h="217505">
                <a:moveTo>
                  <a:pt x="0" y="0"/>
                </a:moveTo>
                <a:lnTo>
                  <a:pt x="316107" y="0"/>
                </a:lnTo>
                <a:lnTo>
                  <a:pt x="316107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7" name="Group 17"/>
          <p:cNvGrpSpPr/>
          <p:nvPr/>
        </p:nvGrpSpPr>
        <p:grpSpPr>
          <a:xfrm>
            <a:off x="6518073" y="2446904"/>
            <a:ext cx="82169" cy="217505"/>
            <a:chOff x="0" y="0"/>
            <a:chExt cx="109558" cy="2900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65659" y="73533"/>
                  </a:lnTo>
                  <a:lnTo>
                    <a:pt x="54102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5659"/>
                  </a:lnTo>
                  <a:lnTo>
                    <a:pt x="38735" y="54102"/>
                  </a:lnTo>
                  <a:lnTo>
                    <a:pt x="54102" y="38608"/>
                  </a:lnTo>
                  <a:lnTo>
                    <a:pt x="69596" y="27051"/>
                  </a:lnTo>
                  <a:lnTo>
                    <a:pt x="81153" y="15494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9" name="Freeform 19"/>
          <p:cNvSpPr/>
          <p:nvPr/>
        </p:nvSpPr>
        <p:spPr>
          <a:xfrm>
            <a:off x="6668877" y="2487507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0" name="Group 20"/>
          <p:cNvGrpSpPr/>
          <p:nvPr/>
        </p:nvGrpSpPr>
        <p:grpSpPr>
          <a:xfrm>
            <a:off x="4601130" y="4317449"/>
            <a:ext cx="82169" cy="217505"/>
            <a:chOff x="0" y="0"/>
            <a:chExt cx="109558" cy="2900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1849"/>
                  </a:lnTo>
                  <a:lnTo>
                    <a:pt x="65659" y="69596"/>
                  </a:lnTo>
                  <a:lnTo>
                    <a:pt x="54102" y="77343"/>
                  </a:lnTo>
                  <a:lnTo>
                    <a:pt x="38608" y="85090"/>
                  </a:lnTo>
                  <a:lnTo>
                    <a:pt x="27051" y="96647"/>
                  </a:lnTo>
                  <a:lnTo>
                    <a:pt x="11557" y="100457"/>
                  </a:lnTo>
                  <a:lnTo>
                    <a:pt x="0" y="104267"/>
                  </a:lnTo>
                  <a:lnTo>
                    <a:pt x="0" y="69596"/>
                  </a:lnTo>
                  <a:lnTo>
                    <a:pt x="23241" y="61849"/>
                  </a:lnTo>
                  <a:lnTo>
                    <a:pt x="54102" y="38608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751931" y="4358048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333" r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3" name="Group 23"/>
          <p:cNvGrpSpPr/>
          <p:nvPr/>
        </p:nvGrpSpPr>
        <p:grpSpPr>
          <a:xfrm>
            <a:off x="6100462" y="3087819"/>
            <a:ext cx="82169" cy="217505"/>
            <a:chOff x="0" y="0"/>
            <a:chExt cx="109558" cy="29000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65659" y="73533"/>
                  </a:lnTo>
                  <a:lnTo>
                    <a:pt x="54102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1849"/>
                  </a:lnTo>
                  <a:lnTo>
                    <a:pt x="69596" y="27051"/>
                  </a:lnTo>
                  <a:lnTo>
                    <a:pt x="81153" y="11557"/>
                  </a:lnTo>
                  <a:lnTo>
                    <a:pt x="8890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5" name="Freeform 25"/>
          <p:cNvSpPr/>
          <p:nvPr/>
        </p:nvSpPr>
        <p:spPr>
          <a:xfrm>
            <a:off x="6254168" y="3128420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333" b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6" name="Group 26"/>
          <p:cNvGrpSpPr/>
          <p:nvPr/>
        </p:nvGrpSpPr>
        <p:grpSpPr>
          <a:xfrm>
            <a:off x="8081207" y="2052497"/>
            <a:ext cx="82169" cy="217505"/>
            <a:chOff x="0" y="0"/>
            <a:chExt cx="109558" cy="2900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533" y="290068"/>
                  </a:lnTo>
                  <a:lnTo>
                    <a:pt x="73533" y="61849"/>
                  </a:lnTo>
                  <a:lnTo>
                    <a:pt x="65786" y="69596"/>
                  </a:lnTo>
                  <a:lnTo>
                    <a:pt x="54229" y="77343"/>
                  </a:lnTo>
                  <a:lnTo>
                    <a:pt x="38608" y="88900"/>
                  </a:lnTo>
                  <a:lnTo>
                    <a:pt x="23114" y="96647"/>
                  </a:lnTo>
                  <a:lnTo>
                    <a:pt x="0" y="104394"/>
                  </a:lnTo>
                  <a:lnTo>
                    <a:pt x="0" y="69596"/>
                  </a:lnTo>
                  <a:lnTo>
                    <a:pt x="19304" y="61849"/>
                  </a:lnTo>
                  <a:lnTo>
                    <a:pt x="38608" y="50292"/>
                  </a:lnTo>
                  <a:lnTo>
                    <a:pt x="54102" y="38735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232011" y="2093098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333" r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9" name="Group 29"/>
          <p:cNvGrpSpPr/>
          <p:nvPr/>
        </p:nvGrpSpPr>
        <p:grpSpPr>
          <a:xfrm>
            <a:off x="5384148" y="4268148"/>
            <a:ext cx="82169" cy="217505"/>
            <a:chOff x="0" y="0"/>
            <a:chExt cx="109558" cy="29000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38608" y="88900"/>
                  </a:lnTo>
                  <a:lnTo>
                    <a:pt x="23114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19304" y="61849"/>
                  </a:lnTo>
                  <a:lnTo>
                    <a:pt x="38608" y="54102"/>
                  </a:lnTo>
                  <a:lnTo>
                    <a:pt x="50165" y="38608"/>
                  </a:lnTo>
                  <a:lnTo>
                    <a:pt x="65659" y="27051"/>
                  </a:lnTo>
                  <a:lnTo>
                    <a:pt x="7734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1" name="Freeform 31"/>
          <p:cNvSpPr/>
          <p:nvPr/>
        </p:nvSpPr>
        <p:spPr>
          <a:xfrm>
            <a:off x="5534949" y="4308747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2" name="Group 32"/>
          <p:cNvGrpSpPr/>
          <p:nvPr/>
        </p:nvGrpSpPr>
        <p:grpSpPr>
          <a:xfrm>
            <a:off x="6802278" y="3482230"/>
            <a:ext cx="82169" cy="217505"/>
            <a:chOff x="0" y="0"/>
            <a:chExt cx="109558" cy="2900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1849"/>
                  </a:lnTo>
                  <a:lnTo>
                    <a:pt x="65659" y="73406"/>
                  </a:lnTo>
                  <a:lnTo>
                    <a:pt x="54102" y="81153"/>
                  </a:lnTo>
                  <a:lnTo>
                    <a:pt x="23241" y="96647"/>
                  </a:lnTo>
                  <a:lnTo>
                    <a:pt x="0" y="104394"/>
                  </a:lnTo>
                  <a:lnTo>
                    <a:pt x="0" y="73406"/>
                  </a:lnTo>
                  <a:lnTo>
                    <a:pt x="38608" y="50292"/>
                  </a:lnTo>
                  <a:lnTo>
                    <a:pt x="54102" y="38735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4" name="Freeform 34"/>
          <p:cNvSpPr/>
          <p:nvPr/>
        </p:nvSpPr>
        <p:spPr>
          <a:xfrm>
            <a:off x="6953083" y="3522831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333" b="-3333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5" name="Freeform 35"/>
          <p:cNvSpPr/>
          <p:nvPr/>
        </p:nvSpPr>
        <p:spPr>
          <a:xfrm>
            <a:off x="8058007" y="3087819"/>
            <a:ext cx="316107" cy="217505"/>
          </a:xfrm>
          <a:custGeom>
            <a:avLst/>
            <a:gdLst/>
            <a:ahLst/>
            <a:cxnLst/>
            <a:rect l="l" t="t" r="r" b="b"/>
            <a:pathLst>
              <a:path w="316107" h="217505">
                <a:moveTo>
                  <a:pt x="0" y="0"/>
                </a:moveTo>
                <a:lnTo>
                  <a:pt x="316107" y="0"/>
                </a:lnTo>
                <a:lnTo>
                  <a:pt x="316107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6" name="Freeform 36"/>
          <p:cNvSpPr/>
          <p:nvPr/>
        </p:nvSpPr>
        <p:spPr>
          <a:xfrm>
            <a:off x="6810978" y="4268148"/>
            <a:ext cx="319007" cy="217505"/>
          </a:xfrm>
          <a:custGeom>
            <a:avLst/>
            <a:gdLst/>
            <a:ahLst/>
            <a:cxnLst/>
            <a:rect l="l" t="t" r="r" b="b"/>
            <a:pathLst>
              <a:path w="319007" h="217505">
                <a:moveTo>
                  <a:pt x="0" y="0"/>
                </a:moveTo>
                <a:lnTo>
                  <a:pt x="319008" y="0"/>
                </a:lnTo>
                <a:lnTo>
                  <a:pt x="319008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85" b="-285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7" name="Group 37"/>
          <p:cNvGrpSpPr/>
          <p:nvPr/>
        </p:nvGrpSpPr>
        <p:grpSpPr>
          <a:xfrm>
            <a:off x="7837603" y="3679434"/>
            <a:ext cx="82169" cy="217505"/>
            <a:chOff x="0" y="0"/>
            <a:chExt cx="109558" cy="29000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533" y="290068"/>
                  </a:lnTo>
                  <a:lnTo>
                    <a:pt x="73533" y="65786"/>
                  </a:lnTo>
                  <a:lnTo>
                    <a:pt x="65786" y="73533"/>
                  </a:lnTo>
                  <a:lnTo>
                    <a:pt x="54229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1849"/>
                  </a:lnTo>
                  <a:lnTo>
                    <a:pt x="69596" y="27051"/>
                  </a:lnTo>
                  <a:lnTo>
                    <a:pt x="81153" y="11557"/>
                  </a:lnTo>
                  <a:lnTo>
                    <a:pt x="8890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9" name="Freeform 39"/>
          <p:cNvSpPr/>
          <p:nvPr/>
        </p:nvSpPr>
        <p:spPr>
          <a:xfrm>
            <a:off x="7991307" y="3720035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0" name="Freeform 40"/>
          <p:cNvSpPr/>
          <p:nvPr/>
        </p:nvSpPr>
        <p:spPr>
          <a:xfrm>
            <a:off x="8533619" y="3592432"/>
            <a:ext cx="316105" cy="217505"/>
          </a:xfrm>
          <a:custGeom>
            <a:avLst/>
            <a:gdLst/>
            <a:ahLst/>
            <a:cxnLst/>
            <a:rect l="l" t="t" r="r" b="b"/>
            <a:pathLst>
              <a:path w="316105" h="217505">
                <a:moveTo>
                  <a:pt x="0" y="0"/>
                </a:moveTo>
                <a:lnTo>
                  <a:pt x="316106" y="0"/>
                </a:lnTo>
                <a:lnTo>
                  <a:pt x="316106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1" name="Freeform 41"/>
          <p:cNvSpPr/>
          <p:nvPr/>
        </p:nvSpPr>
        <p:spPr>
          <a:xfrm>
            <a:off x="6088862" y="5532577"/>
            <a:ext cx="316107" cy="220405"/>
          </a:xfrm>
          <a:custGeom>
            <a:avLst/>
            <a:gdLst/>
            <a:ahLst/>
            <a:cxnLst/>
            <a:rect l="l" t="t" r="r" b="b"/>
            <a:pathLst>
              <a:path w="316107" h="220405">
                <a:moveTo>
                  <a:pt x="0" y="0"/>
                </a:moveTo>
                <a:lnTo>
                  <a:pt x="316107" y="0"/>
                </a:lnTo>
                <a:lnTo>
                  <a:pt x="316107" y="220405"/>
                </a:lnTo>
                <a:lnTo>
                  <a:pt x="0" y="22040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221" b="-122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2" name="Freeform 42"/>
          <p:cNvSpPr/>
          <p:nvPr/>
        </p:nvSpPr>
        <p:spPr>
          <a:xfrm>
            <a:off x="9484839" y="4279748"/>
            <a:ext cx="310305" cy="217505"/>
          </a:xfrm>
          <a:custGeom>
            <a:avLst/>
            <a:gdLst/>
            <a:ahLst/>
            <a:cxnLst/>
            <a:rect l="l" t="t" r="r" b="b"/>
            <a:pathLst>
              <a:path w="310305" h="217505">
                <a:moveTo>
                  <a:pt x="0" y="0"/>
                </a:moveTo>
                <a:lnTo>
                  <a:pt x="310305" y="0"/>
                </a:lnTo>
                <a:lnTo>
                  <a:pt x="310305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352" b="-35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3" name="Freeform 43"/>
          <p:cNvSpPr/>
          <p:nvPr/>
        </p:nvSpPr>
        <p:spPr>
          <a:xfrm>
            <a:off x="8232011" y="5326670"/>
            <a:ext cx="321907" cy="214605"/>
          </a:xfrm>
          <a:custGeom>
            <a:avLst/>
            <a:gdLst/>
            <a:ahLst/>
            <a:cxnLst/>
            <a:rect l="l" t="t" r="r" b="b"/>
            <a:pathLst>
              <a:path w="321907" h="214605">
                <a:moveTo>
                  <a:pt x="0" y="0"/>
                </a:moveTo>
                <a:lnTo>
                  <a:pt x="321907" y="0"/>
                </a:lnTo>
                <a:lnTo>
                  <a:pt x="321907" y="214605"/>
                </a:lnTo>
                <a:lnTo>
                  <a:pt x="0" y="21460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1428" b="-142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4" name="Freeform 44"/>
          <p:cNvSpPr/>
          <p:nvPr/>
        </p:nvSpPr>
        <p:spPr>
          <a:xfrm>
            <a:off x="3075694" y="6440295"/>
            <a:ext cx="1682036" cy="204211"/>
          </a:xfrm>
          <a:custGeom>
            <a:avLst/>
            <a:gdLst/>
            <a:ahLst/>
            <a:cxnLst/>
            <a:rect l="l" t="t" r="r" b="b"/>
            <a:pathLst>
              <a:path w="1682036" h="204211">
                <a:moveTo>
                  <a:pt x="0" y="0"/>
                </a:moveTo>
                <a:lnTo>
                  <a:pt x="1682036" y="0"/>
                </a:lnTo>
                <a:lnTo>
                  <a:pt x="1682036" y="204212"/>
                </a:lnTo>
                <a:lnTo>
                  <a:pt x="0" y="2042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5" name="Freeform 45"/>
          <p:cNvSpPr/>
          <p:nvPr/>
        </p:nvSpPr>
        <p:spPr>
          <a:xfrm>
            <a:off x="4867936" y="6442230"/>
            <a:ext cx="795161" cy="201069"/>
          </a:xfrm>
          <a:custGeom>
            <a:avLst/>
            <a:gdLst/>
            <a:ahLst/>
            <a:cxnLst/>
            <a:rect l="l" t="t" r="r" b="b"/>
            <a:pathLst>
              <a:path w="795161" h="201069">
                <a:moveTo>
                  <a:pt x="0" y="0"/>
                </a:moveTo>
                <a:lnTo>
                  <a:pt x="795160" y="0"/>
                </a:lnTo>
                <a:lnTo>
                  <a:pt x="795160" y="201069"/>
                </a:lnTo>
                <a:lnTo>
                  <a:pt x="0" y="20106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1" b="-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6" name="Freeform 46"/>
          <p:cNvSpPr/>
          <p:nvPr/>
        </p:nvSpPr>
        <p:spPr>
          <a:xfrm>
            <a:off x="10282975" y="1165362"/>
            <a:ext cx="928019" cy="2314253"/>
          </a:xfrm>
          <a:custGeom>
            <a:avLst/>
            <a:gdLst/>
            <a:ahLst/>
            <a:cxnLst/>
            <a:rect l="l" t="t" r="r" b="b"/>
            <a:pathLst>
              <a:path w="928019" h="2314253">
                <a:moveTo>
                  <a:pt x="0" y="0"/>
                </a:moveTo>
                <a:lnTo>
                  <a:pt x="928019" y="0"/>
                </a:lnTo>
                <a:lnTo>
                  <a:pt x="928019" y="2314253"/>
                </a:lnTo>
                <a:lnTo>
                  <a:pt x="0" y="231425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25" b="-1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7" name="Freeform 47"/>
          <p:cNvSpPr/>
          <p:nvPr/>
        </p:nvSpPr>
        <p:spPr>
          <a:xfrm>
            <a:off x="2257818" y="1455083"/>
            <a:ext cx="762717" cy="200105"/>
          </a:xfrm>
          <a:custGeom>
            <a:avLst/>
            <a:gdLst/>
            <a:ahLst/>
            <a:cxnLst/>
            <a:rect l="l" t="t" r="r" b="b"/>
            <a:pathLst>
              <a:path w="762717" h="200105">
                <a:moveTo>
                  <a:pt x="0" y="0"/>
                </a:moveTo>
                <a:lnTo>
                  <a:pt x="762717" y="0"/>
                </a:lnTo>
                <a:lnTo>
                  <a:pt x="762717" y="200104"/>
                </a:lnTo>
                <a:lnTo>
                  <a:pt x="0" y="20010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86" r="-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8" name="Freeform 48"/>
          <p:cNvSpPr/>
          <p:nvPr/>
        </p:nvSpPr>
        <p:spPr>
          <a:xfrm>
            <a:off x="2272377" y="1455082"/>
            <a:ext cx="2479555" cy="857508"/>
          </a:xfrm>
          <a:custGeom>
            <a:avLst/>
            <a:gdLst/>
            <a:ahLst/>
            <a:cxnLst/>
            <a:rect l="l" t="t" r="r" b="b"/>
            <a:pathLst>
              <a:path w="2479555" h="857508">
                <a:moveTo>
                  <a:pt x="0" y="0"/>
                </a:moveTo>
                <a:lnTo>
                  <a:pt x="2479554" y="0"/>
                </a:lnTo>
                <a:lnTo>
                  <a:pt x="2479554" y="857507"/>
                </a:lnTo>
                <a:lnTo>
                  <a:pt x="0" y="85750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285" r="-2494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9" name="Freeform 49"/>
          <p:cNvSpPr/>
          <p:nvPr/>
        </p:nvSpPr>
        <p:spPr>
          <a:xfrm>
            <a:off x="2281017" y="2445940"/>
            <a:ext cx="539412" cy="201071"/>
          </a:xfrm>
          <a:custGeom>
            <a:avLst/>
            <a:gdLst/>
            <a:ahLst/>
            <a:cxnLst/>
            <a:rect l="l" t="t" r="r" b="b"/>
            <a:pathLst>
              <a:path w="539412" h="201071">
                <a:moveTo>
                  <a:pt x="0" y="0"/>
                </a:moveTo>
                <a:lnTo>
                  <a:pt x="539412" y="0"/>
                </a:lnTo>
                <a:lnTo>
                  <a:pt x="539412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16" b="-16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50" name="Group 50"/>
          <p:cNvGrpSpPr/>
          <p:nvPr/>
        </p:nvGrpSpPr>
        <p:grpSpPr>
          <a:xfrm>
            <a:off x="2904532" y="2557108"/>
            <a:ext cx="157087" cy="32626"/>
            <a:chOff x="0" y="0"/>
            <a:chExt cx="209449" cy="4350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08788" cy="42545"/>
            </a:xfrm>
            <a:custGeom>
              <a:avLst/>
              <a:gdLst/>
              <a:ahLst/>
              <a:cxnLst/>
              <a:rect l="l" t="t" r="r" b="b"/>
              <a:pathLst>
                <a:path w="208788" h="42545">
                  <a:moveTo>
                    <a:pt x="208788" y="42545"/>
                  </a:moveTo>
                  <a:lnTo>
                    <a:pt x="0" y="42545"/>
                  </a:lnTo>
                  <a:lnTo>
                    <a:pt x="0" y="0"/>
                  </a:lnTo>
                  <a:lnTo>
                    <a:pt x="208788" y="0"/>
                  </a:lnTo>
                  <a:lnTo>
                    <a:pt x="208788" y="42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52" name="Freeform 52"/>
          <p:cNvSpPr/>
          <p:nvPr/>
        </p:nvSpPr>
        <p:spPr>
          <a:xfrm>
            <a:off x="3156839" y="2445940"/>
            <a:ext cx="530713" cy="201071"/>
          </a:xfrm>
          <a:custGeom>
            <a:avLst/>
            <a:gdLst/>
            <a:ahLst/>
            <a:cxnLst/>
            <a:rect l="l" t="t" r="r" b="b"/>
            <a:pathLst>
              <a:path w="530713" h="201071">
                <a:moveTo>
                  <a:pt x="0" y="0"/>
                </a:moveTo>
                <a:lnTo>
                  <a:pt x="530713" y="0"/>
                </a:lnTo>
                <a:lnTo>
                  <a:pt x="530713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2" r="-80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3" name="Freeform 53"/>
          <p:cNvSpPr/>
          <p:nvPr/>
        </p:nvSpPr>
        <p:spPr>
          <a:xfrm>
            <a:off x="3791953" y="2470108"/>
            <a:ext cx="133402" cy="150801"/>
          </a:xfrm>
          <a:custGeom>
            <a:avLst/>
            <a:gdLst/>
            <a:ahLst/>
            <a:cxnLst/>
            <a:rect l="l" t="t" r="r" b="b"/>
            <a:pathLst>
              <a:path w="133402" h="150801">
                <a:moveTo>
                  <a:pt x="0" y="0"/>
                </a:moveTo>
                <a:lnTo>
                  <a:pt x="133402" y="0"/>
                </a:lnTo>
                <a:lnTo>
                  <a:pt x="133402" y="150801"/>
                </a:lnTo>
                <a:lnTo>
                  <a:pt x="0" y="15080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28" b="-12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4" name="Freeform 54"/>
          <p:cNvSpPr/>
          <p:nvPr/>
        </p:nvSpPr>
        <p:spPr>
          <a:xfrm>
            <a:off x="4029758" y="2446907"/>
            <a:ext cx="130503" cy="200105"/>
          </a:xfrm>
          <a:custGeom>
            <a:avLst/>
            <a:gdLst/>
            <a:ahLst/>
            <a:cxnLst/>
            <a:rect l="l" t="t" r="r" b="b"/>
            <a:pathLst>
              <a:path w="130503" h="200105">
                <a:moveTo>
                  <a:pt x="0" y="0"/>
                </a:moveTo>
                <a:lnTo>
                  <a:pt x="130503" y="0"/>
                </a:lnTo>
                <a:lnTo>
                  <a:pt x="130503" y="200104"/>
                </a:lnTo>
                <a:lnTo>
                  <a:pt x="0" y="20010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242" b="-124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5" name="Freeform 55"/>
          <p:cNvSpPr/>
          <p:nvPr/>
        </p:nvSpPr>
        <p:spPr>
          <a:xfrm>
            <a:off x="8759757" y="7026532"/>
            <a:ext cx="2177514" cy="165230"/>
          </a:xfrm>
          <a:custGeom>
            <a:avLst/>
            <a:gdLst/>
            <a:ahLst/>
            <a:cxnLst/>
            <a:rect l="l" t="t" r="r" b="b"/>
            <a:pathLst>
              <a:path w="2177514" h="165230">
                <a:moveTo>
                  <a:pt x="0" y="0"/>
                </a:moveTo>
                <a:lnTo>
                  <a:pt x="2177513" y="0"/>
                </a:lnTo>
                <a:lnTo>
                  <a:pt x="2177513" y="165230"/>
                </a:lnTo>
                <a:lnTo>
                  <a:pt x="0" y="16523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t="-257" b="-25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56" name="Group 56"/>
          <p:cNvGrpSpPr/>
          <p:nvPr/>
        </p:nvGrpSpPr>
        <p:grpSpPr>
          <a:xfrm>
            <a:off x="2146885" y="6209356"/>
            <a:ext cx="4178332" cy="1121503"/>
            <a:chOff x="0" y="0"/>
            <a:chExt cx="5571109" cy="1495337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5571044" cy="1495292"/>
            </a:xfrm>
            <a:custGeom>
              <a:avLst/>
              <a:gdLst/>
              <a:ahLst/>
              <a:cxnLst/>
              <a:rect l="l" t="t" r="r" b="b"/>
              <a:pathLst>
                <a:path w="5571044" h="1495292">
                  <a:moveTo>
                    <a:pt x="0" y="0"/>
                  </a:moveTo>
                  <a:lnTo>
                    <a:pt x="5571044" y="0"/>
                  </a:lnTo>
                  <a:lnTo>
                    <a:pt x="5571044" y="1495292"/>
                  </a:lnTo>
                  <a:lnTo>
                    <a:pt x="0" y="1495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5571109" cy="153343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Abroutissement LFI2 → LFI4 (dans toute la Suisse</a:t>
              </a:r>
              <a:r>
                <a:rPr lang="en-US" sz="1706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:</a:t>
              </a:r>
            </a:p>
            <a:p>
              <a:pPr>
                <a:lnSpc>
                  <a:spcPts val="1927"/>
                </a:lnSpc>
              </a:pPr>
              <a:r>
                <a:rPr lang="en-US" sz="16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sapin: 13.3% → 20.4% (valeur limite: 9%)</a:t>
              </a:r>
            </a:p>
            <a:p>
              <a:pPr>
                <a:lnSpc>
                  <a:spcPts val="1927"/>
                </a:lnSpc>
              </a:pPr>
              <a:r>
                <a:rPr lang="en-US" sz="16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chêne: 8.6% → 31.7% (valeur limite: 20%)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119026" y="6823535"/>
            <a:ext cx="3633815" cy="499466"/>
            <a:chOff x="0" y="0"/>
            <a:chExt cx="4845087" cy="66595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845050" cy="665954"/>
            </a:xfrm>
            <a:custGeom>
              <a:avLst/>
              <a:gdLst/>
              <a:ahLst/>
              <a:cxnLst/>
              <a:rect l="l" t="t" r="r" b="b"/>
              <a:pathLst>
                <a:path w="4845050" h="665954">
                  <a:moveTo>
                    <a:pt x="0" y="0"/>
                  </a:moveTo>
                  <a:lnTo>
                    <a:pt x="4845050" y="0"/>
                  </a:lnTo>
                  <a:lnTo>
                    <a:pt x="4845050" y="665954"/>
                  </a:lnTo>
                  <a:lnTo>
                    <a:pt x="0" y="665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4845087" cy="6945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Tableau de A. Kupferschmid, WSL</a:t>
              </a:r>
            </a:p>
            <a:p>
              <a:pPr algn="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basé sur la NFI Conference, Norvège 2019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699736" y="6937112"/>
            <a:ext cx="356939" cy="254651"/>
            <a:chOff x="0" y="0"/>
            <a:chExt cx="475918" cy="33953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75869" cy="339471"/>
            </a:xfrm>
            <a:custGeom>
              <a:avLst/>
              <a:gdLst/>
              <a:ahLst/>
              <a:cxnLst/>
              <a:rect l="l" t="t" r="r" b="b"/>
              <a:pathLst>
                <a:path w="475869" h="339471">
                  <a:moveTo>
                    <a:pt x="0" y="0"/>
                  </a:moveTo>
                  <a:lnTo>
                    <a:pt x="475869" y="0"/>
                  </a:lnTo>
                  <a:lnTo>
                    <a:pt x="475869" y="339471"/>
                  </a:lnTo>
                  <a:lnTo>
                    <a:pt x="0" y="33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202238" y="1427012"/>
            <a:ext cx="2794072" cy="1468475"/>
            <a:chOff x="0" y="0"/>
            <a:chExt cx="1034842" cy="54388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34841" cy="543880"/>
            </a:xfrm>
            <a:custGeom>
              <a:avLst/>
              <a:gdLst/>
              <a:ahLst/>
              <a:cxnLst/>
              <a:rect l="l" t="t" r="r" b="b"/>
              <a:pathLst>
                <a:path w="1034841" h="543880">
                  <a:moveTo>
                    <a:pt x="0" y="0"/>
                  </a:moveTo>
                  <a:lnTo>
                    <a:pt x="1034841" y="0"/>
                  </a:lnTo>
                  <a:lnTo>
                    <a:pt x="1034841" y="543880"/>
                  </a:lnTo>
                  <a:lnTo>
                    <a:pt x="0" y="54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47625"/>
              <a:ext cx="1034842" cy="591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135"/>
                </a:lnSpc>
              </a:pPr>
              <a:r>
                <a:rPr lang="en-US" sz="177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Chiffres des 10 plus importants groupes d’arbres pour lesquels l’abroutissement </a:t>
              </a:r>
            </a:p>
            <a:p>
              <a:pPr>
                <a:lnSpc>
                  <a:spcPts val="2135"/>
                </a:lnSpc>
              </a:pPr>
              <a:r>
                <a:rPr lang="en-US" sz="1779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IFN4 -IFN2 &gt;0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202239" y="3388462"/>
            <a:ext cx="1909201" cy="663147"/>
            <a:chOff x="0" y="0"/>
            <a:chExt cx="707112" cy="24561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707112" cy="245610"/>
            </a:xfrm>
            <a:custGeom>
              <a:avLst/>
              <a:gdLst/>
              <a:ahLst/>
              <a:cxnLst/>
              <a:rect l="l" t="t" r="r" b="b"/>
              <a:pathLst>
                <a:path w="707112" h="245610">
                  <a:moveTo>
                    <a:pt x="0" y="0"/>
                  </a:moveTo>
                  <a:lnTo>
                    <a:pt x="707112" y="0"/>
                  </a:lnTo>
                  <a:lnTo>
                    <a:pt x="707112" y="245610"/>
                  </a:lnTo>
                  <a:lnTo>
                    <a:pt x="0" y="2456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707112" cy="274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6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2353733" y="64135"/>
            <a:ext cx="6969760" cy="91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Comment se présente la situation, aujourd’hui?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2202239" y="3545509"/>
            <a:ext cx="1494703" cy="1781160"/>
            <a:chOff x="0" y="0"/>
            <a:chExt cx="553594" cy="65968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553594" cy="659689"/>
            </a:xfrm>
            <a:custGeom>
              <a:avLst/>
              <a:gdLst/>
              <a:ahLst/>
              <a:cxnLst/>
              <a:rect l="l" t="t" r="r" b="b"/>
              <a:pathLst>
                <a:path w="553594" h="659689">
                  <a:moveTo>
                    <a:pt x="0" y="0"/>
                  </a:moveTo>
                  <a:lnTo>
                    <a:pt x="553594" y="0"/>
                  </a:lnTo>
                  <a:lnTo>
                    <a:pt x="553594" y="659689"/>
                  </a:lnTo>
                  <a:lnTo>
                    <a:pt x="0" y="659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0" y="-47625"/>
              <a:ext cx="553594" cy="707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2135"/>
                </a:lnSpc>
              </a:pPr>
              <a:r>
                <a:rPr lang="en-US" sz="1779">
                  <a:solidFill>
                    <a:srgbClr val="702FA0"/>
                  </a:solidFill>
                  <a:latin typeface="Arial"/>
                  <a:ea typeface="Arial"/>
                  <a:cs typeface="Arial"/>
                  <a:sym typeface="Arial"/>
                </a:rPr>
                <a:t>→ Augmen-tation de l’abroutisse-ment depuis IFN2 (=1993/95)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785511" y="1351525"/>
            <a:ext cx="8266746" cy="4988316"/>
          </a:xfrm>
          <a:custGeom>
            <a:avLst/>
            <a:gdLst/>
            <a:ahLst/>
            <a:cxnLst/>
            <a:rect l="l" t="t" r="r" b="b"/>
            <a:pathLst>
              <a:path w="8266746" h="4988316">
                <a:moveTo>
                  <a:pt x="0" y="0"/>
                </a:moveTo>
                <a:lnTo>
                  <a:pt x="8266746" y="0"/>
                </a:lnTo>
                <a:lnTo>
                  <a:pt x="8266746" y="4988316"/>
                </a:lnTo>
                <a:lnTo>
                  <a:pt x="0" y="498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96" r="-7796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-200366" y="3617905"/>
            <a:ext cx="4109433" cy="295466"/>
            <a:chOff x="0" y="0"/>
            <a:chExt cx="5479243" cy="3939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9288" cy="393954"/>
            </a:xfrm>
            <a:custGeom>
              <a:avLst/>
              <a:gdLst/>
              <a:ahLst/>
              <a:cxnLst/>
              <a:rect l="l" t="t" r="r" b="b"/>
              <a:pathLst>
                <a:path w="5479288" h="393954">
                  <a:moveTo>
                    <a:pt x="0" y="0"/>
                  </a:moveTo>
                  <a:lnTo>
                    <a:pt x="5479288" y="0"/>
                  </a:lnTo>
                  <a:lnTo>
                    <a:pt x="5479288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479243" cy="4225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Changement relatif de la composition des espèces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02441" y="2306084"/>
            <a:ext cx="951030" cy="295466"/>
            <a:chOff x="0" y="0"/>
            <a:chExt cx="1268041" cy="3939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8095" cy="393954"/>
            </a:xfrm>
            <a:custGeom>
              <a:avLst/>
              <a:gdLst/>
              <a:ahLst/>
              <a:cxnLst/>
              <a:rect l="l" t="t" r="r" b="b"/>
              <a:pathLst>
                <a:path w="1268095" h="393954">
                  <a:moveTo>
                    <a:pt x="0" y="0"/>
                  </a:moveTo>
                  <a:lnTo>
                    <a:pt x="1268095" y="0"/>
                  </a:lnTo>
                  <a:lnTo>
                    <a:pt x="1268095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268041" cy="4225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Essences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94367" y="2601551"/>
            <a:ext cx="1117009" cy="2560355"/>
            <a:chOff x="0" y="0"/>
            <a:chExt cx="1489346" cy="34138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89329" cy="3413867"/>
            </a:xfrm>
            <a:custGeom>
              <a:avLst/>
              <a:gdLst/>
              <a:ahLst/>
              <a:cxnLst/>
              <a:rect l="l" t="t" r="r" b="b"/>
              <a:pathLst>
                <a:path w="1489329" h="3413867">
                  <a:moveTo>
                    <a:pt x="0" y="0"/>
                  </a:moveTo>
                  <a:lnTo>
                    <a:pt x="1489329" y="0"/>
                  </a:lnTo>
                  <a:lnTo>
                    <a:pt x="1489329" y="3413867"/>
                  </a:lnTo>
                  <a:lnTo>
                    <a:pt x="0" y="3413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489346" cy="348048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autres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arolle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mélèze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épicéa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sapin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hêtre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pin sylvestre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tilleul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chêne</a:t>
              </a:r>
            </a:p>
            <a:p>
              <a:pPr>
                <a:lnSpc>
                  <a:spcPts val="1957"/>
                </a:lnSpc>
              </a:pPr>
              <a:r>
                <a:rPr lang="en-US" sz="12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châtaignier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40790" y="1448286"/>
            <a:ext cx="789057" cy="262636"/>
            <a:chOff x="0" y="0"/>
            <a:chExt cx="1052076" cy="3501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2068" cy="350139"/>
            </a:xfrm>
            <a:custGeom>
              <a:avLst/>
              <a:gdLst/>
              <a:ahLst/>
              <a:cxnLst/>
              <a:rect l="l" t="t" r="r" b="b"/>
              <a:pathLst>
                <a:path w="1052068" h="350139">
                  <a:moveTo>
                    <a:pt x="0" y="0"/>
                  </a:moveTo>
                  <a:lnTo>
                    <a:pt x="1052068" y="0"/>
                  </a:lnTo>
                  <a:lnTo>
                    <a:pt x="1052068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052076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faible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11902" y="1437420"/>
            <a:ext cx="789057" cy="262636"/>
            <a:chOff x="0" y="0"/>
            <a:chExt cx="1052076" cy="3501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2068" cy="350139"/>
            </a:xfrm>
            <a:custGeom>
              <a:avLst/>
              <a:gdLst/>
              <a:ahLst/>
              <a:cxnLst/>
              <a:rect l="l" t="t" r="r" b="b"/>
              <a:pathLst>
                <a:path w="1052068" h="350139">
                  <a:moveTo>
                    <a:pt x="0" y="0"/>
                  </a:moveTo>
                  <a:lnTo>
                    <a:pt x="1052068" y="0"/>
                  </a:lnTo>
                  <a:lnTo>
                    <a:pt x="1052068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052076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moyen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05030" y="1437327"/>
            <a:ext cx="789057" cy="262636"/>
            <a:chOff x="0" y="0"/>
            <a:chExt cx="1052076" cy="3501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52068" cy="350139"/>
            </a:xfrm>
            <a:custGeom>
              <a:avLst/>
              <a:gdLst/>
              <a:ahLst/>
              <a:cxnLst/>
              <a:rect l="l" t="t" r="r" b="b"/>
              <a:pathLst>
                <a:path w="1052068" h="350139">
                  <a:moveTo>
                    <a:pt x="0" y="0"/>
                  </a:moveTo>
                  <a:lnTo>
                    <a:pt x="1052068" y="0"/>
                  </a:lnTo>
                  <a:lnTo>
                    <a:pt x="1052068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052076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fort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887394" y="6076749"/>
            <a:ext cx="1321561" cy="308966"/>
            <a:chOff x="0" y="0"/>
            <a:chExt cx="1762081" cy="41195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62032" cy="411954"/>
            </a:xfrm>
            <a:custGeom>
              <a:avLst/>
              <a:gdLst/>
              <a:ahLst/>
              <a:cxnLst/>
              <a:rect l="l" t="t" r="r" b="b"/>
              <a:pathLst>
                <a:path w="1762032" h="411954">
                  <a:moveTo>
                    <a:pt x="0" y="0"/>
                  </a:moveTo>
                  <a:lnTo>
                    <a:pt x="1762032" y="0"/>
                  </a:lnTo>
                  <a:lnTo>
                    <a:pt x="1762032" y="411954"/>
                  </a:lnTo>
                  <a:lnTo>
                    <a:pt x="0" y="411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762081" cy="4405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altitude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8437075" y="4703645"/>
            <a:ext cx="2041873" cy="262636"/>
            <a:chOff x="0" y="0"/>
            <a:chExt cx="2722497" cy="35018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22499" cy="350139"/>
            </a:xfrm>
            <a:custGeom>
              <a:avLst/>
              <a:gdLst/>
              <a:ahLst/>
              <a:cxnLst/>
              <a:rect l="l" t="t" r="r" b="b"/>
              <a:pathLst>
                <a:path w="2722499" h="350139">
                  <a:moveTo>
                    <a:pt x="0" y="0"/>
                  </a:moveTo>
                  <a:lnTo>
                    <a:pt x="2722499" y="0"/>
                  </a:lnTo>
                  <a:lnTo>
                    <a:pt x="2722499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722497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80"/>
                </a:lnSpc>
              </a:pPr>
              <a:r>
                <a:rPr lang="en-US" sz="106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mit neuen Arten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7986913" y="2577758"/>
            <a:ext cx="2041872" cy="262638"/>
            <a:chOff x="0" y="0"/>
            <a:chExt cx="2722496" cy="3501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22499" cy="350139"/>
            </a:xfrm>
            <a:custGeom>
              <a:avLst/>
              <a:gdLst/>
              <a:ahLst/>
              <a:cxnLst/>
              <a:rect l="l" t="t" r="r" b="b"/>
              <a:pathLst>
                <a:path w="2722499" h="350139">
                  <a:moveTo>
                    <a:pt x="0" y="0"/>
                  </a:moveTo>
                  <a:lnTo>
                    <a:pt x="2722499" y="0"/>
                  </a:lnTo>
                  <a:lnTo>
                    <a:pt x="2722499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2722496" cy="37875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1280"/>
                </a:lnSpc>
              </a:pPr>
              <a:r>
                <a:rPr lang="en-US" sz="106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nur heutige Arten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002085" y="1715456"/>
            <a:ext cx="7673895" cy="2064133"/>
            <a:chOff x="0" y="0"/>
            <a:chExt cx="10231859" cy="275217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231828" cy="2752217"/>
            </a:xfrm>
            <a:custGeom>
              <a:avLst/>
              <a:gdLst/>
              <a:ahLst/>
              <a:cxnLst/>
              <a:rect l="l" t="t" r="r" b="b"/>
              <a:pathLst>
                <a:path w="10231828" h="2752217">
                  <a:moveTo>
                    <a:pt x="0" y="0"/>
                  </a:moveTo>
                  <a:lnTo>
                    <a:pt x="10231828" y="0"/>
                  </a:lnTo>
                  <a:lnTo>
                    <a:pt x="10231828" y="2752217"/>
                  </a:lnTo>
                  <a:lnTo>
                    <a:pt x="0" y="2752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178423" y="1088991"/>
            <a:ext cx="2843855" cy="295466"/>
            <a:chOff x="0" y="0"/>
            <a:chExt cx="3791807" cy="39395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91839" cy="393954"/>
            </a:xfrm>
            <a:custGeom>
              <a:avLst/>
              <a:gdLst/>
              <a:ahLst/>
              <a:cxnLst/>
              <a:rect l="l" t="t" r="r" b="b"/>
              <a:pathLst>
                <a:path w="3791839" h="393954">
                  <a:moveTo>
                    <a:pt x="0" y="0"/>
                  </a:moveTo>
                  <a:lnTo>
                    <a:pt x="3791839" y="0"/>
                  </a:lnTo>
                  <a:lnTo>
                    <a:pt x="3791839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3791807" cy="42252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Impact du changement climatique</a:t>
              </a:r>
            </a:p>
          </p:txBody>
        </p:sp>
      </p:grpSp>
      <p:sp>
        <p:nvSpPr>
          <p:cNvPr id="41" name="AutoShape 41"/>
          <p:cNvSpPr/>
          <p:nvPr/>
        </p:nvSpPr>
        <p:spPr>
          <a:xfrm>
            <a:off x="2104483" y="6354129"/>
            <a:ext cx="2071278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42" name="AutoShape 42"/>
          <p:cNvSpPr/>
          <p:nvPr/>
        </p:nvSpPr>
        <p:spPr>
          <a:xfrm rot="14024">
            <a:off x="2248720" y="4920202"/>
            <a:ext cx="6641385" cy="0"/>
          </a:xfrm>
          <a:prstGeom prst="line">
            <a:avLst/>
          </a:prstGeom>
          <a:ln w="19050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grpSp>
        <p:nvGrpSpPr>
          <p:cNvPr id="43" name="Group 43"/>
          <p:cNvGrpSpPr/>
          <p:nvPr/>
        </p:nvGrpSpPr>
        <p:grpSpPr>
          <a:xfrm>
            <a:off x="3499366" y="6483960"/>
            <a:ext cx="781981" cy="331318"/>
            <a:chOff x="0" y="0"/>
            <a:chExt cx="289623" cy="12271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89623" cy="122710"/>
            </a:xfrm>
            <a:custGeom>
              <a:avLst/>
              <a:gdLst/>
              <a:ahLst/>
              <a:cxnLst/>
              <a:rect l="l" t="t" r="r" b="b"/>
              <a:pathLst>
                <a:path w="289623" h="122710">
                  <a:moveTo>
                    <a:pt x="0" y="0"/>
                  </a:moveTo>
                  <a:lnTo>
                    <a:pt x="289623" y="0"/>
                  </a:lnTo>
                  <a:lnTo>
                    <a:pt x="289623" y="122710"/>
                  </a:lnTo>
                  <a:lnTo>
                    <a:pt x="0" y="122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289623" cy="151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55"/>
                </a:lnSpc>
              </a:pPr>
              <a:r>
                <a:rPr lang="en-US" sz="138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haute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353732" y="287973"/>
            <a:ext cx="7104278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Changement climatique et forêt suisse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770967" y="6619520"/>
            <a:ext cx="2415547" cy="1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Huber et al. (2021), </a:t>
            </a:r>
            <a:r>
              <a:rPr lang="en-US" sz="1066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Ecol Applications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675979" y="5715457"/>
            <a:ext cx="1569972" cy="37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"/>
              </a:lnSpc>
            </a:pPr>
            <a:r>
              <a:rPr lang="en-US" sz="121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Résultats pour les sols</a:t>
            </a:r>
          </a:p>
          <a:p>
            <a:pPr algn="ctr">
              <a:lnSpc>
                <a:spcPts val="1453"/>
              </a:lnSpc>
            </a:pPr>
            <a:r>
              <a:rPr lang="en-US" sz="121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de bonne qualité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04484" y="6514619"/>
            <a:ext cx="635783" cy="421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5"/>
              </a:lnSpc>
            </a:pPr>
            <a:r>
              <a:rPr lang="en-US" sz="137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basse</a:t>
            </a:r>
            <a:r>
              <a:rPr lang="en-US" sz="1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    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907550" y="3831729"/>
            <a:ext cx="98530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7"/>
              </a:lnSpc>
            </a:pPr>
            <a:r>
              <a:rPr lang="en-US" sz="1706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gagnants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907550" y="5548115"/>
            <a:ext cx="93742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7"/>
              </a:lnSpc>
            </a:pPr>
            <a:r>
              <a:rPr lang="en-US" sz="1706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perdants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299101" y="3533775"/>
            <a:ext cx="40659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6"/>
              </a:lnSpc>
              <a:spcBef>
                <a:spcPct val="0"/>
              </a:spcBef>
            </a:pPr>
            <a:r>
              <a:rPr lang="en-US" sz="12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haute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5914890" y="1085870"/>
            <a:ext cx="3917542" cy="6228893"/>
          </a:xfrm>
          <a:custGeom>
            <a:avLst/>
            <a:gdLst/>
            <a:ahLst/>
            <a:cxnLst/>
            <a:rect l="l" t="t" r="r" b="b"/>
            <a:pathLst>
              <a:path w="3917542" h="6228893">
                <a:moveTo>
                  <a:pt x="0" y="0"/>
                </a:moveTo>
                <a:lnTo>
                  <a:pt x="3917542" y="0"/>
                </a:lnTo>
                <a:lnTo>
                  <a:pt x="3917542" y="6228893"/>
                </a:lnTo>
                <a:lnTo>
                  <a:pt x="0" y="62288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" b="-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TextBox 9"/>
          <p:cNvSpPr txBox="1"/>
          <p:nvPr/>
        </p:nvSpPr>
        <p:spPr>
          <a:xfrm>
            <a:off x="1864720" y="1107715"/>
            <a:ext cx="3546171" cy="138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619" lvl="1" indent="-140810">
              <a:lnSpc>
                <a:spcPts val="2625"/>
              </a:lnSpc>
              <a:buFont typeface="Arial"/>
              <a:buChar char="•"/>
            </a:pPr>
            <a:r>
              <a:rPr lang="en-US" sz="2188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Recherchées</a:t>
            </a:r>
            <a:r>
              <a:rPr lang="en-US" sz="21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81619" lvl="1" indent="-140810">
              <a:lnSpc>
                <a:spcPts val="2625"/>
              </a:lnSpc>
            </a:pPr>
            <a:r>
              <a:rPr lang="en-US" sz="21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essences </a:t>
            </a:r>
            <a:r>
              <a:rPr lang="en-US" sz="218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résistantes</a:t>
            </a:r>
            <a:r>
              <a:rPr lang="en-US" sz="21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la </a:t>
            </a:r>
          </a:p>
          <a:p>
            <a:pPr marL="281619" lvl="1" indent="-140810">
              <a:lnSpc>
                <a:spcPts val="2625"/>
              </a:lnSpc>
            </a:pPr>
            <a:r>
              <a:rPr lang="en-US" sz="218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sècheresse</a:t>
            </a:r>
            <a:r>
              <a:rPr lang="en-US" sz="21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188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feuillus</a:t>
            </a:r>
            <a:r>
              <a:rPr lang="en-US" sz="21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81619" lvl="1" indent="-140810">
              <a:lnSpc>
                <a:spcPts val="2625"/>
              </a:lnSpc>
            </a:pPr>
            <a:endParaRPr lang="en-US" sz="218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360927" y="2374999"/>
            <a:ext cx="2143047" cy="2710023"/>
          </a:xfrm>
          <a:custGeom>
            <a:avLst/>
            <a:gdLst/>
            <a:ahLst/>
            <a:cxnLst/>
            <a:rect l="l" t="t" r="r" b="b"/>
            <a:pathLst>
              <a:path w="2143047" h="2710023">
                <a:moveTo>
                  <a:pt x="0" y="0"/>
                </a:moveTo>
                <a:lnTo>
                  <a:pt x="2143047" y="0"/>
                </a:lnTo>
                <a:lnTo>
                  <a:pt x="2143047" y="2710024"/>
                </a:lnTo>
                <a:lnTo>
                  <a:pt x="0" y="2710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73" b="-27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1" name="Group 11"/>
          <p:cNvGrpSpPr/>
          <p:nvPr/>
        </p:nvGrpSpPr>
        <p:grpSpPr>
          <a:xfrm>
            <a:off x="5914891" y="1136308"/>
            <a:ext cx="1153175" cy="238608"/>
            <a:chOff x="0" y="0"/>
            <a:chExt cx="427102" cy="883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102" cy="88373"/>
            </a:xfrm>
            <a:custGeom>
              <a:avLst/>
              <a:gdLst/>
              <a:ahLst/>
              <a:cxnLst/>
              <a:rect l="l" t="t" r="r" b="b"/>
              <a:pathLst>
                <a:path w="427102" h="88373">
                  <a:moveTo>
                    <a:pt x="0" y="0"/>
                  </a:moveTo>
                  <a:lnTo>
                    <a:pt x="427102" y="0"/>
                  </a:lnTo>
                  <a:lnTo>
                    <a:pt x="427102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427102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Espèces d’arbres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Essences adaptées au climat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914891" y="1730658"/>
            <a:ext cx="1153175" cy="218535"/>
            <a:chOff x="0" y="0"/>
            <a:chExt cx="427102" cy="809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102" cy="80939"/>
            </a:xfrm>
            <a:custGeom>
              <a:avLst/>
              <a:gdLst/>
              <a:ahLst/>
              <a:cxnLst/>
              <a:rect l="l" t="t" r="r" b="b"/>
              <a:pathLst>
                <a:path w="427102" h="80939">
                  <a:moveTo>
                    <a:pt x="0" y="0"/>
                  </a:moveTo>
                  <a:lnTo>
                    <a:pt x="427102" y="0"/>
                  </a:lnTo>
                  <a:lnTo>
                    <a:pt x="427102" y="80939"/>
                  </a:lnTo>
                  <a:lnTo>
                    <a:pt x="0" y="80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27102" cy="99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Arolles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25814" y="1920134"/>
            <a:ext cx="1153175" cy="238608"/>
            <a:chOff x="0" y="0"/>
            <a:chExt cx="427102" cy="883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7102" cy="88373"/>
            </a:xfrm>
            <a:custGeom>
              <a:avLst/>
              <a:gdLst/>
              <a:ahLst/>
              <a:cxnLst/>
              <a:rect l="l" t="t" r="r" b="b"/>
              <a:pathLst>
                <a:path w="427102" h="88373">
                  <a:moveTo>
                    <a:pt x="0" y="0"/>
                  </a:moveTo>
                  <a:lnTo>
                    <a:pt x="427102" y="0"/>
                  </a:lnTo>
                  <a:lnTo>
                    <a:pt x="427102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427102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Douglas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925814" y="2158742"/>
            <a:ext cx="1125739" cy="216256"/>
            <a:chOff x="0" y="0"/>
            <a:chExt cx="416940" cy="8009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16940" cy="80095"/>
            </a:xfrm>
            <a:custGeom>
              <a:avLst/>
              <a:gdLst/>
              <a:ahLst/>
              <a:cxnLst/>
              <a:rect l="l" t="t" r="r" b="b"/>
              <a:pathLst>
                <a:path w="416940" h="80095">
                  <a:moveTo>
                    <a:pt x="0" y="0"/>
                  </a:moveTo>
                  <a:lnTo>
                    <a:pt x="416940" y="0"/>
                  </a:lnTo>
                  <a:lnTo>
                    <a:pt x="416940" y="80095"/>
                  </a:lnTo>
                  <a:lnTo>
                    <a:pt x="0" y="80095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416940" cy="99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Ifs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912096" y="1482524"/>
            <a:ext cx="1153175" cy="238608"/>
            <a:chOff x="0" y="0"/>
            <a:chExt cx="427102" cy="883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7102" cy="88373"/>
            </a:xfrm>
            <a:custGeom>
              <a:avLst/>
              <a:gdLst/>
              <a:ahLst/>
              <a:cxnLst/>
              <a:rect l="l" t="t" r="r" b="b"/>
              <a:pathLst>
                <a:path w="427102" h="88373">
                  <a:moveTo>
                    <a:pt x="0" y="0"/>
                  </a:moveTo>
                  <a:lnTo>
                    <a:pt x="427102" y="0"/>
                  </a:lnTo>
                  <a:lnTo>
                    <a:pt x="427102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427102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Conifères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891162" y="1136308"/>
            <a:ext cx="864662" cy="238608"/>
            <a:chOff x="0" y="0"/>
            <a:chExt cx="320245" cy="883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0245" cy="88373"/>
            </a:xfrm>
            <a:custGeom>
              <a:avLst/>
              <a:gdLst/>
              <a:ahLst/>
              <a:cxnLst/>
              <a:rect l="l" t="t" r="r" b="b"/>
              <a:pathLst>
                <a:path w="320245" h="88373">
                  <a:moveTo>
                    <a:pt x="0" y="0"/>
                  </a:moveTo>
                  <a:lnTo>
                    <a:pt x="320245" y="0"/>
                  </a:lnTo>
                  <a:lnTo>
                    <a:pt x="320245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320245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Abroutissement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925813" y="2374999"/>
            <a:ext cx="3528068" cy="217907"/>
            <a:chOff x="0" y="0"/>
            <a:chExt cx="1306692" cy="8070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06692" cy="80706"/>
            </a:xfrm>
            <a:custGeom>
              <a:avLst/>
              <a:gdLst/>
              <a:ahLst/>
              <a:cxnLst/>
              <a:rect l="l" t="t" r="r" b="b"/>
              <a:pathLst>
                <a:path w="1306692" h="80706">
                  <a:moveTo>
                    <a:pt x="0" y="0"/>
                  </a:moveTo>
                  <a:lnTo>
                    <a:pt x="1306692" y="0"/>
                  </a:lnTo>
                  <a:lnTo>
                    <a:pt x="1306692" y="80706"/>
                  </a:lnTo>
                  <a:lnTo>
                    <a:pt x="0" y="80706"/>
                  </a:lnTo>
                  <a:close/>
                </a:path>
              </a:pathLst>
            </a:custGeom>
            <a:solidFill>
              <a:srgbClr val="FDFF9D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306692" cy="99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Epicéas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925814" y="2565498"/>
            <a:ext cx="1125739" cy="217706"/>
            <a:chOff x="0" y="0"/>
            <a:chExt cx="416940" cy="8063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16940" cy="80632"/>
            </a:xfrm>
            <a:custGeom>
              <a:avLst/>
              <a:gdLst/>
              <a:ahLst/>
              <a:cxnLst/>
              <a:rect l="l" t="t" r="r" b="b"/>
              <a:pathLst>
                <a:path w="416940" h="80632">
                  <a:moveTo>
                    <a:pt x="0" y="0"/>
                  </a:moveTo>
                  <a:lnTo>
                    <a:pt x="416940" y="0"/>
                  </a:lnTo>
                  <a:lnTo>
                    <a:pt x="416940" y="80632"/>
                  </a:lnTo>
                  <a:lnTo>
                    <a:pt x="0" y="80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416940" cy="99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Mélèzes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925814" y="2792931"/>
            <a:ext cx="1125739" cy="219075"/>
            <a:chOff x="0" y="0"/>
            <a:chExt cx="416940" cy="8113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16940" cy="81139"/>
            </a:xfrm>
            <a:custGeom>
              <a:avLst/>
              <a:gdLst/>
              <a:ahLst/>
              <a:cxnLst/>
              <a:rect l="l" t="t" r="r" b="b"/>
              <a:pathLst>
                <a:path w="416940" h="81139">
                  <a:moveTo>
                    <a:pt x="0" y="0"/>
                  </a:moveTo>
                  <a:lnTo>
                    <a:pt x="416940" y="0"/>
                  </a:lnTo>
                  <a:lnTo>
                    <a:pt x="416940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416940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Genévriers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925814" y="3240605"/>
            <a:ext cx="1125739" cy="216256"/>
            <a:chOff x="0" y="0"/>
            <a:chExt cx="416940" cy="8009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16940" cy="80095"/>
            </a:xfrm>
            <a:custGeom>
              <a:avLst/>
              <a:gdLst/>
              <a:ahLst/>
              <a:cxnLst/>
              <a:rect l="l" t="t" r="r" b="b"/>
              <a:pathLst>
                <a:path w="416940" h="80095">
                  <a:moveTo>
                    <a:pt x="0" y="0"/>
                  </a:moveTo>
                  <a:lnTo>
                    <a:pt x="416940" y="0"/>
                  </a:lnTo>
                  <a:lnTo>
                    <a:pt x="416940" y="80095"/>
                  </a:lnTo>
                  <a:lnTo>
                    <a:pt x="0" y="80095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416940" cy="99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Sapins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914891" y="4056937"/>
            <a:ext cx="1125739" cy="216256"/>
            <a:chOff x="0" y="0"/>
            <a:chExt cx="416940" cy="8009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16940" cy="80095"/>
            </a:xfrm>
            <a:custGeom>
              <a:avLst/>
              <a:gdLst/>
              <a:ahLst/>
              <a:cxnLst/>
              <a:rect l="l" t="t" r="r" b="b"/>
              <a:pathLst>
                <a:path w="416940" h="80095">
                  <a:moveTo>
                    <a:pt x="0" y="0"/>
                  </a:moveTo>
                  <a:lnTo>
                    <a:pt x="416940" y="0"/>
                  </a:lnTo>
                  <a:lnTo>
                    <a:pt x="416940" y="80095"/>
                  </a:lnTo>
                  <a:lnTo>
                    <a:pt x="0" y="80095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19050"/>
              <a:ext cx="416940" cy="99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Erables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925814" y="3620474"/>
            <a:ext cx="1153175" cy="219075"/>
            <a:chOff x="0" y="0"/>
            <a:chExt cx="427102" cy="8113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Feuillus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925814" y="3849074"/>
            <a:ext cx="1153175" cy="219075"/>
            <a:chOff x="0" y="0"/>
            <a:chExt cx="427102" cy="8113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Peupliers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912096" y="4273194"/>
            <a:ext cx="1153175" cy="219075"/>
            <a:chOff x="0" y="0"/>
            <a:chExt cx="427102" cy="8113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Bouleaux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914891" y="4473219"/>
            <a:ext cx="1153175" cy="219075"/>
            <a:chOff x="0" y="0"/>
            <a:chExt cx="427102" cy="81139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Hêtres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5912096" y="4678590"/>
            <a:ext cx="1153175" cy="219075"/>
            <a:chOff x="0" y="0"/>
            <a:chExt cx="427102" cy="8113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Châtaigniers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912096" y="5320944"/>
            <a:ext cx="1153175" cy="219075"/>
            <a:chOff x="0" y="0"/>
            <a:chExt cx="427102" cy="8113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Frênes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5914891" y="5540019"/>
            <a:ext cx="1153175" cy="219075"/>
            <a:chOff x="0" y="0"/>
            <a:chExt cx="427102" cy="81139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Charmes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914891" y="5759094"/>
            <a:ext cx="1153175" cy="219075"/>
            <a:chOff x="0" y="0"/>
            <a:chExt cx="427102" cy="81139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Merisiers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5914891" y="5959119"/>
            <a:ext cx="1153175" cy="219075"/>
            <a:chOff x="0" y="0"/>
            <a:chExt cx="427102" cy="81139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Tilleuls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5925814" y="6178194"/>
            <a:ext cx="1153175" cy="219075"/>
            <a:chOff x="0" y="0"/>
            <a:chExt cx="427102" cy="81139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Noyers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5925814" y="6378219"/>
            <a:ext cx="1153175" cy="219075"/>
            <a:chOff x="0" y="0"/>
            <a:chExt cx="427102" cy="81139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Robiniers</a:t>
              </a: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925814" y="6597294"/>
            <a:ext cx="1153175" cy="219075"/>
            <a:chOff x="0" y="0"/>
            <a:chExt cx="427102" cy="81139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Ormes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5925814" y="6806844"/>
            <a:ext cx="1153175" cy="219075"/>
            <a:chOff x="0" y="0"/>
            <a:chExt cx="427102" cy="81139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Sorbiers des oiseleurs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5925814" y="7016394"/>
            <a:ext cx="1153175" cy="219075"/>
            <a:chOff x="0" y="0"/>
            <a:chExt cx="427102" cy="81139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427102" cy="81139"/>
            </a:xfrm>
            <a:custGeom>
              <a:avLst/>
              <a:gdLst/>
              <a:ahLst/>
              <a:cxnLst/>
              <a:rect l="l" t="t" r="r" b="b"/>
              <a:pathLst>
                <a:path w="427102" h="81139">
                  <a:moveTo>
                    <a:pt x="0" y="0"/>
                  </a:moveTo>
                  <a:lnTo>
                    <a:pt x="427102" y="0"/>
                  </a:lnTo>
                  <a:lnTo>
                    <a:pt x="427102" y="81139"/>
                  </a:lnTo>
                  <a:lnTo>
                    <a:pt x="0" y="81139"/>
                  </a:lnTo>
                  <a:close/>
                </a:path>
              </a:pathLst>
            </a:custGeom>
            <a:solidFill>
              <a:srgbClr val="FCCDCB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19050"/>
              <a:ext cx="427102" cy="100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Saules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925813" y="3022699"/>
            <a:ext cx="3528068" cy="217907"/>
            <a:chOff x="0" y="0"/>
            <a:chExt cx="1306692" cy="80706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306692" cy="80706"/>
            </a:xfrm>
            <a:custGeom>
              <a:avLst/>
              <a:gdLst/>
              <a:ahLst/>
              <a:cxnLst/>
              <a:rect l="l" t="t" r="r" b="b"/>
              <a:pathLst>
                <a:path w="1306692" h="80706">
                  <a:moveTo>
                    <a:pt x="0" y="0"/>
                  </a:moveTo>
                  <a:lnTo>
                    <a:pt x="1306692" y="0"/>
                  </a:lnTo>
                  <a:lnTo>
                    <a:pt x="1306692" y="80706"/>
                  </a:lnTo>
                  <a:lnTo>
                    <a:pt x="0" y="80706"/>
                  </a:lnTo>
                  <a:close/>
                </a:path>
              </a:pathLst>
            </a:custGeom>
            <a:solidFill>
              <a:srgbClr val="FDFF9D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19050"/>
              <a:ext cx="1306692" cy="99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Pins sylvestres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5912095" y="5111394"/>
            <a:ext cx="3528068" cy="217907"/>
            <a:chOff x="0" y="0"/>
            <a:chExt cx="1306692" cy="80706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306692" cy="80706"/>
            </a:xfrm>
            <a:custGeom>
              <a:avLst/>
              <a:gdLst/>
              <a:ahLst/>
              <a:cxnLst/>
              <a:rect l="l" t="t" r="r" b="b"/>
              <a:pathLst>
                <a:path w="1306692" h="80706">
                  <a:moveTo>
                    <a:pt x="0" y="0"/>
                  </a:moveTo>
                  <a:lnTo>
                    <a:pt x="1306692" y="0"/>
                  </a:lnTo>
                  <a:lnTo>
                    <a:pt x="1306692" y="80706"/>
                  </a:lnTo>
                  <a:lnTo>
                    <a:pt x="0" y="80706"/>
                  </a:lnTo>
                  <a:close/>
                </a:path>
              </a:pathLst>
            </a:custGeom>
            <a:solidFill>
              <a:srgbClr val="FDFF9D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19050"/>
              <a:ext cx="1306692" cy="99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Aulnes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5912095" y="4897665"/>
            <a:ext cx="3528068" cy="217907"/>
            <a:chOff x="0" y="0"/>
            <a:chExt cx="1306692" cy="80706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306692" cy="80706"/>
            </a:xfrm>
            <a:custGeom>
              <a:avLst/>
              <a:gdLst/>
              <a:ahLst/>
              <a:cxnLst/>
              <a:rect l="l" t="t" r="r" b="b"/>
              <a:pathLst>
                <a:path w="1306692" h="80706">
                  <a:moveTo>
                    <a:pt x="0" y="0"/>
                  </a:moveTo>
                  <a:lnTo>
                    <a:pt x="1306692" y="0"/>
                  </a:lnTo>
                  <a:lnTo>
                    <a:pt x="1306692" y="80706"/>
                  </a:lnTo>
                  <a:lnTo>
                    <a:pt x="0" y="80706"/>
                  </a:lnTo>
                  <a:close/>
                </a:path>
              </a:pathLst>
            </a:custGeom>
            <a:solidFill>
              <a:srgbClr val="C9F1F8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-19050"/>
              <a:ext cx="1306692" cy="99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Chênes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59398"/>
            <a:ext cx="69697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Conclusions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281225"/>
            <a:ext cx="9245600" cy="54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9894" lvl="1" indent="-144947">
              <a:lnSpc>
                <a:spcPts val="2704"/>
              </a:lnSpc>
              <a:buFont typeface="Arial"/>
              <a:buChar char="•"/>
            </a:pP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Le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rajeunissement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de la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forêt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est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essentiel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pour des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prestations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forestières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durables: 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 (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zéro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net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2050),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puits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carbone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forêt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protectrice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biodiversité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détente</a:t>
            </a:r>
          </a:p>
          <a:p>
            <a:pPr>
              <a:lnSpc>
                <a:spcPts val="1144"/>
              </a:lnSpc>
            </a:pPr>
            <a:endParaRPr lang="en-US" sz="225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617" lvl="1" indent="-151808">
              <a:lnSpc>
                <a:spcPts val="2832"/>
              </a:lnSpc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 forte influence du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gibier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nuit déjà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aux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prestations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forestières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partout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nombreux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endroits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lnSpc>
                <a:spcPts val="1152"/>
              </a:lnSpc>
            </a:pPr>
            <a:endParaRPr lang="en-US" sz="23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172" lvl="1" indent="-138086">
              <a:lnSpc>
                <a:spcPts val="2576"/>
              </a:lnSpc>
              <a:buFont typeface="Arial"/>
              <a:buChar char="•"/>
            </a:pPr>
            <a:r>
              <a:rPr lang="en-US" sz="214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Changement</a:t>
            </a:r>
            <a:r>
              <a:rPr lang="en-US" sz="214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146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climatique</a:t>
            </a:r>
            <a:r>
              <a:rPr lang="en-US" sz="214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2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214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sujet</a:t>
            </a:r>
            <a:r>
              <a:rPr lang="en-US" sz="2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4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devient</a:t>
            </a:r>
            <a:r>
              <a:rPr lang="en-US" sz="214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46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encore plus important</a:t>
            </a:r>
          </a:p>
          <a:p>
            <a:pPr>
              <a:lnSpc>
                <a:spcPts val="1136"/>
              </a:lnSpc>
            </a:pPr>
            <a:endParaRPr lang="en-US" sz="2146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894" lvl="1" indent="-144947">
              <a:lnSpc>
                <a:spcPts val="2704"/>
              </a:lnSpc>
              <a:buFont typeface="Arial"/>
              <a:buChar char="•"/>
            </a:pP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méthode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nationale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uniforme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d'évaluation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l'influence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du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gibier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nécessaire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expertise à long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terme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IFN</a:t>
            </a:r>
          </a:p>
          <a:p>
            <a:pPr>
              <a:lnSpc>
                <a:spcPts val="1144"/>
              </a:lnSpc>
            </a:pPr>
            <a:endParaRPr lang="en-US" sz="225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717" lvl="1" indent="-151858">
              <a:lnSpc>
                <a:spcPts val="2832"/>
              </a:lnSpc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ne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s’agit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d’un «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problème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forêt-gibier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d’un</a:t>
            </a:r>
          </a:p>
          <a:p>
            <a:pPr>
              <a:lnSpc>
                <a:spcPts val="2832"/>
              </a:lnSpc>
            </a:pP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défi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foresterie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-chasse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>
              <a:lnSpc>
                <a:spcPts val="1152"/>
              </a:lnSpc>
            </a:pPr>
            <a:endParaRPr lang="en-US" sz="23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617" lvl="1" indent="-151808">
              <a:lnSpc>
                <a:spcPts val="2832"/>
              </a:lnSpc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accusations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réciproques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ne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servent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à rien</a:t>
            </a:r>
          </a:p>
          <a:p>
            <a:pPr>
              <a:lnSpc>
                <a:spcPts val="1152"/>
              </a:lnSpc>
            </a:pPr>
            <a:endParaRPr lang="en-US" sz="236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289990" lvl="1" indent="-144995">
              <a:lnSpc>
                <a:spcPts val="2704"/>
              </a:lnSpc>
              <a:buFont typeface="Arial"/>
              <a:buChar char="•"/>
            </a:pP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Foresterie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et chasse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5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œuvrer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ensemble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pour un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rajeunissement</a:t>
            </a:r>
            <a:r>
              <a:rPr lang="en-US" sz="2253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durable de la </a:t>
            </a:r>
            <a:r>
              <a:rPr lang="en-US" sz="2253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forêt</a:t>
            </a:r>
            <a:r>
              <a:rPr lang="en-US" sz="225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(NB: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l’implication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d’autres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acteurs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fait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5601" y="0"/>
            <a:ext cx="9760373" cy="1066800"/>
          </a:xfrm>
          <a:custGeom>
            <a:avLst/>
            <a:gdLst/>
            <a:ahLst/>
            <a:cxnLst/>
            <a:rect l="l" t="t" r="r" b="b"/>
            <a:pathLst>
              <a:path w="9760373" h="1066800">
                <a:moveTo>
                  <a:pt x="0" y="0"/>
                </a:moveTo>
                <a:lnTo>
                  <a:pt x="9760373" y="0"/>
                </a:lnTo>
                <a:lnTo>
                  <a:pt x="9760373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9" descr="O:\FE\FE_internal\Infrastructure\IT\FE Logo\FE (2004-)\Logo FE PC_300dpi_rund.tif"/>
          <p:cNvSpPr/>
          <p:nvPr/>
        </p:nvSpPr>
        <p:spPr>
          <a:xfrm>
            <a:off x="6035040" y="3723641"/>
            <a:ext cx="924560" cy="924560"/>
          </a:xfrm>
          <a:custGeom>
            <a:avLst/>
            <a:gdLst/>
            <a:ahLst/>
            <a:cxnLst/>
            <a:rect l="l" t="t" r="r" b="b"/>
            <a:pathLst>
              <a:path w="924560" h="924560">
                <a:moveTo>
                  <a:pt x="0" y="0"/>
                </a:moveTo>
                <a:lnTo>
                  <a:pt x="924560" y="0"/>
                </a:lnTo>
                <a:lnTo>
                  <a:pt x="924560" y="924560"/>
                </a:lnTo>
                <a:lnTo>
                  <a:pt x="0" y="9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1816948" y="135467"/>
            <a:ext cx="3225799" cy="814494"/>
          </a:xfrm>
          <a:custGeom>
            <a:avLst/>
            <a:gdLst/>
            <a:ahLst/>
            <a:cxnLst/>
            <a:rect l="l" t="t" r="r" b="b"/>
            <a:pathLst>
              <a:path w="3225799" h="814494">
                <a:moveTo>
                  <a:pt x="0" y="0"/>
                </a:moveTo>
                <a:lnTo>
                  <a:pt x="3225800" y="0"/>
                </a:lnTo>
                <a:lnTo>
                  <a:pt x="3225800" y="814494"/>
                </a:lnTo>
                <a:lnTo>
                  <a:pt x="0" y="814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086" b="-50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2508638" y="1196278"/>
            <a:ext cx="796632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Rajeunissement de la forêt:</a:t>
            </a:r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Etat de la recherche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7040" y="4820896"/>
            <a:ext cx="9570720" cy="156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endParaRPr/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Merci de votre atttention!</a:t>
            </a:r>
          </a:p>
          <a:p>
            <a:pPr algn="ctr">
              <a:lnSpc>
                <a:spcPts val="3071"/>
              </a:lnSpc>
            </a:pPr>
            <a:endParaRPr lang="en-US" sz="25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71"/>
              </a:lnSpc>
            </a:pPr>
            <a:r>
              <a:rPr lang="en-US" sz="2559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 tooltip="http://www.fe.ethz.ch/"/>
              </a:rPr>
              <a:t>http://www.fe.ethz.ch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2429677" y="1282390"/>
            <a:ext cx="7432740" cy="4938140"/>
          </a:xfrm>
          <a:custGeom>
            <a:avLst/>
            <a:gdLst/>
            <a:ahLst/>
            <a:cxnLst/>
            <a:rect l="l" t="t" r="r" b="b"/>
            <a:pathLst>
              <a:path w="7432740" h="4938140">
                <a:moveTo>
                  <a:pt x="0" y="0"/>
                </a:moveTo>
                <a:lnTo>
                  <a:pt x="7432741" y="0"/>
                </a:lnTo>
                <a:lnTo>
                  <a:pt x="7432741" y="4938140"/>
                </a:lnTo>
                <a:lnTo>
                  <a:pt x="0" y="4938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AutoShape 9"/>
          <p:cNvSpPr/>
          <p:nvPr/>
        </p:nvSpPr>
        <p:spPr>
          <a:xfrm>
            <a:off x="3340809" y="6569393"/>
            <a:ext cx="5161678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10" name="AutoShape 10"/>
          <p:cNvSpPr/>
          <p:nvPr/>
        </p:nvSpPr>
        <p:spPr>
          <a:xfrm>
            <a:off x="3340809" y="6955059"/>
            <a:ext cx="3316468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2246584" y="2939768"/>
            <a:ext cx="1209909" cy="378600"/>
            <a:chOff x="0" y="0"/>
            <a:chExt cx="448114" cy="1402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8114" cy="140222"/>
            </a:xfrm>
            <a:custGeom>
              <a:avLst/>
              <a:gdLst/>
              <a:ahLst/>
              <a:cxnLst/>
              <a:rect l="l" t="t" r="r" b="b"/>
              <a:pathLst>
                <a:path w="448114" h="140222">
                  <a:moveTo>
                    <a:pt x="0" y="0"/>
                  </a:moveTo>
                  <a:lnTo>
                    <a:pt x="448114" y="0"/>
                  </a:lnTo>
                  <a:lnTo>
                    <a:pt x="448114" y="140222"/>
                  </a:lnTo>
                  <a:lnTo>
                    <a:pt x="0" y="140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48114" cy="168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6"/>
                </a:lnSpc>
              </a:pPr>
              <a:r>
                <a:rPr lang="en-US" sz="11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réserve de bois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2218811" y="5080683"/>
            <a:ext cx="1407324" cy="836670"/>
            <a:chOff x="0" y="0"/>
            <a:chExt cx="521231" cy="3098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1231" cy="309878"/>
            </a:xfrm>
            <a:custGeom>
              <a:avLst/>
              <a:gdLst/>
              <a:ahLst/>
              <a:cxnLst/>
              <a:rect l="l" t="t" r="r" b="b"/>
              <a:pathLst>
                <a:path w="521231" h="309878">
                  <a:moveTo>
                    <a:pt x="0" y="0"/>
                  </a:moveTo>
                  <a:lnTo>
                    <a:pt x="521231" y="0"/>
                  </a:lnTo>
                  <a:lnTo>
                    <a:pt x="521231" y="309878"/>
                  </a:lnTo>
                  <a:lnTo>
                    <a:pt x="0" y="309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21231" cy="338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16"/>
                </a:lnSpc>
              </a:pPr>
              <a:r>
                <a:rPr lang="en-US" sz="11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cycle de développement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05525" y="4980497"/>
            <a:ext cx="1240024" cy="435712"/>
            <a:chOff x="0" y="0"/>
            <a:chExt cx="459268" cy="1613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9268" cy="161375"/>
            </a:xfrm>
            <a:custGeom>
              <a:avLst/>
              <a:gdLst/>
              <a:ahLst/>
              <a:cxnLst/>
              <a:rect l="l" t="t" r="r" b="b"/>
              <a:pathLst>
                <a:path w="459268" h="161375">
                  <a:moveTo>
                    <a:pt x="0" y="0"/>
                  </a:moveTo>
                  <a:lnTo>
                    <a:pt x="459268" y="0"/>
                  </a:lnTo>
                  <a:lnTo>
                    <a:pt x="459268" y="161375"/>
                  </a:lnTo>
                  <a:lnTo>
                    <a:pt x="0" y="161375"/>
                  </a:lnTo>
                  <a:close/>
                </a:path>
              </a:pathLst>
            </a:custGeom>
            <a:solidFill>
              <a:srgbClr val="DFB5D7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59268" cy="18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6"/>
                </a:lnSpc>
              </a:pPr>
              <a:r>
                <a:rPr lang="en-US" sz="10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dépérissement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92550" y="5349639"/>
            <a:ext cx="1253228" cy="345354"/>
            <a:chOff x="0" y="0"/>
            <a:chExt cx="464159" cy="1279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64159" cy="127909"/>
            </a:xfrm>
            <a:custGeom>
              <a:avLst/>
              <a:gdLst/>
              <a:ahLst/>
              <a:cxnLst/>
              <a:rect l="l" t="t" r="r" b="b"/>
              <a:pathLst>
                <a:path w="464159" h="127909">
                  <a:moveTo>
                    <a:pt x="0" y="0"/>
                  </a:moveTo>
                  <a:lnTo>
                    <a:pt x="464159" y="0"/>
                  </a:lnTo>
                  <a:lnTo>
                    <a:pt x="464159" y="127909"/>
                  </a:lnTo>
                  <a:lnTo>
                    <a:pt x="0" y="127909"/>
                  </a:lnTo>
                  <a:close/>
                </a:path>
              </a:pathLst>
            </a:custGeom>
            <a:solidFill>
              <a:srgbClr val="DACDAA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64159" cy="146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76"/>
                </a:lnSpc>
              </a:pPr>
              <a:r>
                <a:rPr lang="en-US" sz="9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jeune forêt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05526" y="5387683"/>
            <a:ext cx="1191775" cy="330556"/>
            <a:chOff x="0" y="0"/>
            <a:chExt cx="864135" cy="23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64135" cy="239680"/>
            </a:xfrm>
            <a:custGeom>
              <a:avLst/>
              <a:gdLst/>
              <a:ahLst/>
              <a:cxnLst/>
              <a:rect l="l" t="t" r="r" b="b"/>
              <a:pathLst>
                <a:path w="864135" h="239680">
                  <a:moveTo>
                    <a:pt x="0" y="0"/>
                  </a:moveTo>
                  <a:lnTo>
                    <a:pt x="864135" y="0"/>
                  </a:lnTo>
                  <a:lnTo>
                    <a:pt x="864135" y="239680"/>
                  </a:lnTo>
                  <a:lnTo>
                    <a:pt x="0" y="239680"/>
                  </a:lnTo>
                  <a:close/>
                </a:path>
              </a:pathLst>
            </a:custGeom>
            <a:solidFill>
              <a:srgbClr val="DACDAA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64135" cy="258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36"/>
                </a:lnSpc>
              </a:pPr>
              <a:r>
                <a:rPr lang="en-US" sz="7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rajeunissement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395377" y="5304751"/>
            <a:ext cx="1240024" cy="473174"/>
            <a:chOff x="0" y="0"/>
            <a:chExt cx="1916004" cy="73111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5955" cy="731143"/>
            </a:xfrm>
            <a:custGeom>
              <a:avLst/>
              <a:gdLst/>
              <a:ahLst/>
              <a:cxnLst/>
              <a:rect l="l" t="t" r="r" b="b"/>
              <a:pathLst>
                <a:path w="1915955" h="731143">
                  <a:moveTo>
                    <a:pt x="0" y="365498"/>
                  </a:moveTo>
                  <a:lnTo>
                    <a:pt x="28906" y="365498"/>
                  </a:lnTo>
                  <a:lnTo>
                    <a:pt x="0" y="365498"/>
                  </a:lnTo>
                  <a:cubicBezTo>
                    <a:pt x="0" y="142451"/>
                    <a:pt x="460057" y="0"/>
                    <a:pt x="957978" y="0"/>
                  </a:cubicBezTo>
                  <a:cubicBezTo>
                    <a:pt x="1455898" y="0"/>
                    <a:pt x="1915955" y="142451"/>
                    <a:pt x="1915955" y="365498"/>
                  </a:cubicBezTo>
                  <a:lnTo>
                    <a:pt x="1887049" y="365498"/>
                  </a:lnTo>
                  <a:lnTo>
                    <a:pt x="1915955" y="365498"/>
                  </a:lnTo>
                  <a:cubicBezTo>
                    <a:pt x="1915955" y="588697"/>
                    <a:pt x="1455898" y="730996"/>
                    <a:pt x="957978" y="730996"/>
                  </a:cubicBezTo>
                  <a:lnTo>
                    <a:pt x="957978" y="698544"/>
                  </a:lnTo>
                  <a:lnTo>
                    <a:pt x="957978" y="730996"/>
                  </a:lnTo>
                  <a:cubicBezTo>
                    <a:pt x="460057" y="731143"/>
                    <a:pt x="0" y="588697"/>
                    <a:pt x="0" y="365498"/>
                  </a:cubicBezTo>
                  <a:lnTo>
                    <a:pt x="28906" y="365498"/>
                  </a:lnTo>
                  <a:lnTo>
                    <a:pt x="57948" y="365498"/>
                  </a:lnTo>
                  <a:lnTo>
                    <a:pt x="28906" y="365498"/>
                  </a:lnTo>
                  <a:lnTo>
                    <a:pt x="0" y="365498"/>
                  </a:lnTo>
                  <a:moveTo>
                    <a:pt x="57948" y="365498"/>
                  </a:moveTo>
                  <a:cubicBezTo>
                    <a:pt x="57948" y="383476"/>
                    <a:pt x="44920" y="397949"/>
                    <a:pt x="29042" y="397949"/>
                  </a:cubicBezTo>
                  <a:cubicBezTo>
                    <a:pt x="13164" y="397949"/>
                    <a:pt x="0" y="383476"/>
                    <a:pt x="0" y="365498"/>
                  </a:cubicBezTo>
                  <a:cubicBezTo>
                    <a:pt x="0" y="347520"/>
                    <a:pt x="13028" y="333046"/>
                    <a:pt x="28906" y="333046"/>
                  </a:cubicBezTo>
                  <a:cubicBezTo>
                    <a:pt x="44784" y="333046"/>
                    <a:pt x="57813" y="347672"/>
                    <a:pt x="57813" y="365498"/>
                  </a:cubicBezTo>
                  <a:cubicBezTo>
                    <a:pt x="57813" y="510234"/>
                    <a:pt x="429658" y="666093"/>
                    <a:pt x="957978" y="666093"/>
                  </a:cubicBezTo>
                  <a:cubicBezTo>
                    <a:pt x="1486297" y="666093"/>
                    <a:pt x="1858143" y="510234"/>
                    <a:pt x="1858143" y="365498"/>
                  </a:cubicBezTo>
                  <a:cubicBezTo>
                    <a:pt x="1858143" y="220761"/>
                    <a:pt x="1486161" y="65055"/>
                    <a:pt x="957978" y="65055"/>
                  </a:cubicBezTo>
                  <a:lnTo>
                    <a:pt x="957978" y="32451"/>
                  </a:lnTo>
                  <a:lnTo>
                    <a:pt x="957978" y="65055"/>
                  </a:lnTo>
                  <a:cubicBezTo>
                    <a:pt x="429794" y="65055"/>
                    <a:pt x="57948" y="220914"/>
                    <a:pt x="57948" y="365498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Dynamique forestière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56856" y="6940772"/>
            <a:ext cx="363088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Commarmot &amp; Brang (2011), livre </a:t>
            </a:r>
            <a:r>
              <a:rPr lang="en-US" sz="1279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Waldreservate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238105" y="6249106"/>
            <a:ext cx="2953722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forêt naturelle: 300 - 400 ans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622893" y="6643977"/>
            <a:ext cx="2929308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forêt de production: 80-120 ans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012454" y="5358043"/>
            <a:ext cx="1079494" cy="366590"/>
            <a:chOff x="0" y="0"/>
            <a:chExt cx="399813" cy="1357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99813" cy="135774"/>
            </a:xfrm>
            <a:custGeom>
              <a:avLst/>
              <a:gdLst/>
              <a:ahLst/>
              <a:cxnLst/>
              <a:rect l="l" t="t" r="r" b="b"/>
              <a:pathLst>
                <a:path w="399813" h="135774">
                  <a:moveTo>
                    <a:pt x="0" y="0"/>
                  </a:moveTo>
                  <a:lnTo>
                    <a:pt x="399813" y="0"/>
                  </a:lnTo>
                  <a:lnTo>
                    <a:pt x="399813" y="135774"/>
                  </a:lnTo>
                  <a:lnTo>
                    <a:pt x="0" y="135774"/>
                  </a:lnTo>
                  <a:close/>
                </a:path>
              </a:pathLst>
            </a:custGeom>
            <a:solidFill>
              <a:srgbClr val="DACDAA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399813" cy="164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6"/>
                </a:lnSpc>
              </a:pPr>
              <a:r>
                <a:rPr lang="en-US" sz="10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optimale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191827" y="5358043"/>
            <a:ext cx="1253228" cy="435712"/>
            <a:chOff x="0" y="0"/>
            <a:chExt cx="464159" cy="16137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64159" cy="161375"/>
            </a:xfrm>
            <a:custGeom>
              <a:avLst/>
              <a:gdLst/>
              <a:ahLst/>
              <a:cxnLst/>
              <a:rect l="l" t="t" r="r" b="b"/>
              <a:pathLst>
                <a:path w="464159" h="161375">
                  <a:moveTo>
                    <a:pt x="0" y="0"/>
                  </a:moveTo>
                  <a:lnTo>
                    <a:pt x="464159" y="0"/>
                  </a:lnTo>
                  <a:lnTo>
                    <a:pt x="464159" y="161375"/>
                  </a:lnTo>
                  <a:lnTo>
                    <a:pt x="0" y="161375"/>
                  </a:lnTo>
                  <a:close/>
                </a:path>
              </a:pathLst>
            </a:custGeom>
            <a:solidFill>
              <a:srgbClr val="DACDAA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464159" cy="18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96"/>
                </a:lnSpc>
              </a:pPr>
              <a:r>
                <a:rPr lang="en-US" sz="10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dépérissement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150701" y="5754074"/>
            <a:ext cx="1294355" cy="371958"/>
            <a:chOff x="0" y="0"/>
            <a:chExt cx="479391" cy="13776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79391" cy="137762"/>
            </a:xfrm>
            <a:custGeom>
              <a:avLst/>
              <a:gdLst/>
              <a:ahLst/>
              <a:cxnLst/>
              <a:rect l="l" t="t" r="r" b="b"/>
              <a:pathLst>
                <a:path w="479391" h="137762">
                  <a:moveTo>
                    <a:pt x="0" y="0"/>
                  </a:moveTo>
                  <a:lnTo>
                    <a:pt x="479391" y="0"/>
                  </a:lnTo>
                  <a:lnTo>
                    <a:pt x="479391" y="137762"/>
                  </a:lnTo>
                  <a:lnTo>
                    <a:pt x="0" y="137762"/>
                  </a:lnTo>
                  <a:close/>
                </a:path>
              </a:pathLst>
            </a:custGeom>
            <a:solidFill>
              <a:srgbClr val="B1D280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9050"/>
              <a:ext cx="479391" cy="156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rajeunissement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502327" y="5754075"/>
            <a:ext cx="1200351" cy="353571"/>
            <a:chOff x="0" y="0"/>
            <a:chExt cx="444575" cy="13095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44575" cy="130952"/>
            </a:xfrm>
            <a:custGeom>
              <a:avLst/>
              <a:gdLst/>
              <a:ahLst/>
              <a:cxnLst/>
              <a:rect l="l" t="t" r="r" b="b"/>
              <a:pathLst>
                <a:path w="444575" h="130952">
                  <a:moveTo>
                    <a:pt x="0" y="0"/>
                  </a:moveTo>
                  <a:lnTo>
                    <a:pt x="444575" y="0"/>
                  </a:lnTo>
                  <a:lnTo>
                    <a:pt x="444575" y="130952"/>
                  </a:lnTo>
                  <a:lnTo>
                    <a:pt x="0" y="130952"/>
                  </a:lnTo>
                  <a:close/>
                </a:path>
              </a:pathLst>
            </a:custGeom>
            <a:solidFill>
              <a:srgbClr val="B1D280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444575" cy="150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phase de jeune forêt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405525" y="3734022"/>
            <a:ext cx="577578" cy="238608"/>
            <a:chOff x="0" y="0"/>
            <a:chExt cx="213918" cy="8837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13918" cy="88373"/>
            </a:xfrm>
            <a:custGeom>
              <a:avLst/>
              <a:gdLst/>
              <a:ahLst/>
              <a:cxnLst/>
              <a:rect l="l" t="t" r="r" b="b"/>
              <a:pathLst>
                <a:path w="213918" h="88373">
                  <a:moveTo>
                    <a:pt x="0" y="0"/>
                  </a:moveTo>
                  <a:lnTo>
                    <a:pt x="213918" y="0"/>
                  </a:lnTo>
                  <a:lnTo>
                    <a:pt x="213918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19050"/>
              <a:ext cx="213918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âge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8" name="Group 8"/>
          <p:cNvGrpSpPr/>
          <p:nvPr/>
        </p:nvGrpSpPr>
        <p:grpSpPr>
          <a:xfrm>
            <a:off x="5791657" y="1096465"/>
            <a:ext cx="1213264" cy="1211840"/>
            <a:chOff x="0" y="0"/>
            <a:chExt cx="1617685" cy="1615787"/>
          </a:xfrm>
        </p:grpSpPr>
        <p:sp>
          <p:nvSpPr>
            <p:cNvPr id="9" name="Freeform 9"/>
            <p:cNvSpPr/>
            <p:nvPr/>
          </p:nvSpPr>
          <p:spPr>
            <a:xfrm>
              <a:off x="27051" y="27051"/>
              <a:ext cx="1563624" cy="1561592"/>
            </a:xfrm>
            <a:custGeom>
              <a:avLst/>
              <a:gdLst/>
              <a:ahLst/>
              <a:cxnLst/>
              <a:rect l="l" t="t" r="r" b="b"/>
              <a:pathLst>
                <a:path w="1563624" h="1561592">
                  <a:moveTo>
                    <a:pt x="0" y="780796"/>
                  </a:moveTo>
                  <a:cubicBezTo>
                    <a:pt x="0" y="349631"/>
                    <a:pt x="350012" y="0"/>
                    <a:pt x="781812" y="0"/>
                  </a:cubicBezTo>
                  <a:cubicBezTo>
                    <a:pt x="1213612" y="0"/>
                    <a:pt x="1563624" y="349631"/>
                    <a:pt x="1563624" y="780796"/>
                  </a:cubicBezTo>
                  <a:cubicBezTo>
                    <a:pt x="1563624" y="1211961"/>
                    <a:pt x="1213612" y="1561592"/>
                    <a:pt x="781812" y="1561592"/>
                  </a:cubicBezTo>
                  <a:cubicBezTo>
                    <a:pt x="350012" y="1561592"/>
                    <a:pt x="0" y="1212088"/>
                    <a:pt x="0" y="780796"/>
                  </a:cubicBezTo>
                  <a:close/>
                </a:path>
              </a:pathLst>
            </a:custGeom>
            <a:solidFill>
              <a:srgbClr val="FF0000">
                <a:alpha val="19608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617726" cy="1615821"/>
            </a:xfrm>
            <a:custGeom>
              <a:avLst/>
              <a:gdLst/>
              <a:ahLst/>
              <a:cxnLst/>
              <a:rect l="l" t="t" r="r" b="b"/>
              <a:pathLst>
                <a:path w="1617726" h="1615821">
                  <a:moveTo>
                    <a:pt x="0" y="807847"/>
                  </a:moveTo>
                  <a:cubicBezTo>
                    <a:pt x="0" y="361696"/>
                    <a:pt x="362204" y="0"/>
                    <a:pt x="808863" y="0"/>
                  </a:cubicBezTo>
                  <a:lnTo>
                    <a:pt x="808863" y="27051"/>
                  </a:lnTo>
                  <a:lnTo>
                    <a:pt x="808863" y="0"/>
                  </a:lnTo>
                  <a:cubicBezTo>
                    <a:pt x="1255522" y="0"/>
                    <a:pt x="1617726" y="361696"/>
                    <a:pt x="1617726" y="807847"/>
                  </a:cubicBezTo>
                  <a:lnTo>
                    <a:pt x="1590675" y="807847"/>
                  </a:lnTo>
                  <a:lnTo>
                    <a:pt x="1617726" y="807847"/>
                  </a:lnTo>
                  <a:cubicBezTo>
                    <a:pt x="1617726" y="1254125"/>
                    <a:pt x="1255522" y="1615694"/>
                    <a:pt x="808863" y="1615694"/>
                  </a:cubicBezTo>
                  <a:lnTo>
                    <a:pt x="808863" y="1588643"/>
                  </a:lnTo>
                  <a:lnTo>
                    <a:pt x="808863" y="1615694"/>
                  </a:lnTo>
                  <a:cubicBezTo>
                    <a:pt x="362204" y="1615821"/>
                    <a:pt x="0" y="1254125"/>
                    <a:pt x="0" y="807847"/>
                  </a:cubicBezTo>
                  <a:lnTo>
                    <a:pt x="27051" y="807847"/>
                  </a:lnTo>
                  <a:lnTo>
                    <a:pt x="50038" y="822198"/>
                  </a:lnTo>
                  <a:cubicBezTo>
                    <a:pt x="43688" y="832485"/>
                    <a:pt x="31242" y="837184"/>
                    <a:pt x="19558" y="833882"/>
                  </a:cubicBezTo>
                  <a:cubicBezTo>
                    <a:pt x="7874" y="830580"/>
                    <a:pt x="0" y="820039"/>
                    <a:pt x="0" y="807847"/>
                  </a:cubicBezTo>
                  <a:moveTo>
                    <a:pt x="54229" y="807847"/>
                  </a:moveTo>
                  <a:lnTo>
                    <a:pt x="27051" y="807847"/>
                  </a:lnTo>
                  <a:lnTo>
                    <a:pt x="4064" y="793496"/>
                  </a:lnTo>
                  <a:cubicBezTo>
                    <a:pt x="10414" y="783209"/>
                    <a:pt x="22860" y="778510"/>
                    <a:pt x="34544" y="781812"/>
                  </a:cubicBezTo>
                  <a:cubicBezTo>
                    <a:pt x="46228" y="785114"/>
                    <a:pt x="54229" y="795782"/>
                    <a:pt x="54229" y="807847"/>
                  </a:cubicBezTo>
                  <a:cubicBezTo>
                    <a:pt x="54229" y="1224026"/>
                    <a:pt x="392049" y="1561592"/>
                    <a:pt x="808863" y="1561592"/>
                  </a:cubicBezTo>
                  <a:cubicBezTo>
                    <a:pt x="1225677" y="1561592"/>
                    <a:pt x="1563497" y="1224153"/>
                    <a:pt x="1563497" y="807847"/>
                  </a:cubicBezTo>
                  <a:cubicBezTo>
                    <a:pt x="1563497" y="391541"/>
                    <a:pt x="1225677" y="54229"/>
                    <a:pt x="808863" y="54229"/>
                  </a:cubicBezTo>
                  <a:lnTo>
                    <a:pt x="808863" y="27051"/>
                  </a:lnTo>
                  <a:lnTo>
                    <a:pt x="808863" y="54229"/>
                  </a:lnTo>
                  <a:cubicBezTo>
                    <a:pt x="392049" y="54229"/>
                    <a:pt x="54229" y="391668"/>
                    <a:pt x="54229" y="807847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97536" y="287973"/>
            <a:ext cx="8346738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 rajeunissement en tant que processus-clé</a:t>
            </a:r>
          </a:p>
        </p:txBody>
      </p:sp>
      <p:sp>
        <p:nvSpPr>
          <p:cNvPr id="12" name="Freeform 12"/>
          <p:cNvSpPr/>
          <p:nvPr/>
        </p:nvSpPr>
        <p:spPr>
          <a:xfrm>
            <a:off x="4477761" y="2559705"/>
            <a:ext cx="3827970" cy="2546876"/>
          </a:xfrm>
          <a:custGeom>
            <a:avLst/>
            <a:gdLst/>
            <a:ahLst/>
            <a:cxnLst/>
            <a:rect l="l" t="t" r="r" b="b"/>
            <a:pathLst>
              <a:path w="3827970" h="2546876">
                <a:moveTo>
                  <a:pt x="0" y="0"/>
                </a:moveTo>
                <a:lnTo>
                  <a:pt x="3827970" y="0"/>
                </a:lnTo>
                <a:lnTo>
                  <a:pt x="3827970" y="2546875"/>
                </a:lnTo>
                <a:lnTo>
                  <a:pt x="0" y="2546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1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3" name="Group 13"/>
          <p:cNvGrpSpPr/>
          <p:nvPr/>
        </p:nvGrpSpPr>
        <p:grpSpPr>
          <a:xfrm>
            <a:off x="6629670" y="4825204"/>
            <a:ext cx="1680981" cy="262636"/>
            <a:chOff x="0" y="0"/>
            <a:chExt cx="2241307" cy="3501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41296" cy="350139"/>
            </a:xfrm>
            <a:custGeom>
              <a:avLst/>
              <a:gdLst/>
              <a:ahLst/>
              <a:cxnLst/>
              <a:rect l="l" t="t" r="r" b="b"/>
              <a:pathLst>
                <a:path w="2241296" h="350139">
                  <a:moveTo>
                    <a:pt x="0" y="0"/>
                  </a:moveTo>
                  <a:lnTo>
                    <a:pt x="2241296" y="0"/>
                  </a:lnTo>
                  <a:lnTo>
                    <a:pt x="2241296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000000">
                <a:alpha val="8627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241307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Scatlè (S. Walker, 2010)</a:t>
              </a:r>
            </a:p>
          </p:txBody>
        </p:sp>
      </p:grpSp>
      <p:sp>
        <p:nvSpPr>
          <p:cNvPr id="16" name="Freeform 16" descr="Snowman with solid fill"/>
          <p:cNvSpPr/>
          <p:nvPr/>
        </p:nvSpPr>
        <p:spPr>
          <a:xfrm>
            <a:off x="5912716" y="5830854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7" name="Freeform 17" descr="Thermometer with solid fill"/>
          <p:cNvSpPr/>
          <p:nvPr/>
        </p:nvSpPr>
        <p:spPr>
          <a:xfrm>
            <a:off x="8695533" y="1529102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8" name="Freeform 18" descr="Bonfire with solid fill"/>
          <p:cNvSpPr/>
          <p:nvPr/>
        </p:nvSpPr>
        <p:spPr>
          <a:xfrm>
            <a:off x="9594180" y="287872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9" name="Freeform 19" descr="Desert scene with solid fill"/>
          <p:cNvSpPr/>
          <p:nvPr/>
        </p:nvSpPr>
        <p:spPr>
          <a:xfrm>
            <a:off x="7920850" y="5410944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0" name="Freeform 20" descr="Deer with solid fill"/>
          <p:cNvSpPr/>
          <p:nvPr/>
        </p:nvSpPr>
        <p:spPr>
          <a:xfrm>
            <a:off x="3333907" y="1541971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1" name="Freeform 21" descr="Snail with solid fill"/>
          <p:cNvSpPr/>
          <p:nvPr/>
        </p:nvSpPr>
        <p:spPr>
          <a:xfrm>
            <a:off x="2390779" y="2889687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80">
                <a:moveTo>
                  <a:pt x="0" y="0"/>
                </a:moveTo>
                <a:lnTo>
                  <a:pt x="487680" y="0"/>
                </a:lnTo>
                <a:lnTo>
                  <a:pt x="48768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2" name="Freeform 22" descr="Rat with solid fill"/>
          <p:cNvSpPr/>
          <p:nvPr/>
        </p:nvSpPr>
        <p:spPr>
          <a:xfrm>
            <a:off x="2735335" y="321924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80">
                <a:moveTo>
                  <a:pt x="0" y="0"/>
                </a:moveTo>
                <a:lnTo>
                  <a:pt x="487680" y="0"/>
                </a:lnTo>
                <a:lnTo>
                  <a:pt x="48768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3" name="Freeform 23" descr="Mushroom with solid fill"/>
          <p:cNvSpPr/>
          <p:nvPr/>
        </p:nvSpPr>
        <p:spPr>
          <a:xfrm>
            <a:off x="3881351" y="541462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4" name="Freeform 24" descr="Dim (Medium Sun) with solid fill"/>
          <p:cNvSpPr/>
          <p:nvPr/>
        </p:nvSpPr>
        <p:spPr>
          <a:xfrm>
            <a:off x="5912716" y="1215417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5" name="Freeform 25" descr="Rain with solid fill"/>
          <p:cNvSpPr/>
          <p:nvPr/>
        </p:nvSpPr>
        <p:spPr>
          <a:xfrm>
            <a:off x="9619404" y="4427556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6" name="Freeform 26" descr="Barrels of wine in racks"/>
          <p:cNvSpPr/>
          <p:nvPr/>
        </p:nvSpPr>
        <p:spPr>
          <a:xfrm>
            <a:off x="9827909" y="5833928"/>
            <a:ext cx="1555626" cy="1481273"/>
          </a:xfrm>
          <a:custGeom>
            <a:avLst/>
            <a:gdLst/>
            <a:ahLst/>
            <a:cxnLst/>
            <a:rect l="l" t="t" r="r" b="b"/>
            <a:pathLst>
              <a:path w="1555626" h="1481273">
                <a:moveTo>
                  <a:pt x="0" y="0"/>
                </a:moveTo>
                <a:lnTo>
                  <a:pt x="1555626" y="0"/>
                </a:lnTo>
                <a:lnTo>
                  <a:pt x="1555626" y="1481273"/>
                </a:lnTo>
                <a:lnTo>
                  <a:pt x="0" y="14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r="-6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7" name="Freeform 27" descr="Plant with solid fill"/>
          <p:cNvSpPr/>
          <p:nvPr/>
        </p:nvSpPr>
        <p:spPr>
          <a:xfrm>
            <a:off x="2295993" y="424927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8" name="AutoShape 28"/>
          <p:cNvSpPr/>
          <p:nvPr/>
        </p:nvSpPr>
        <p:spPr>
          <a:xfrm rot="423772">
            <a:off x="7077829" y="1891879"/>
            <a:ext cx="1845705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29" name="AutoShape 29"/>
          <p:cNvSpPr/>
          <p:nvPr/>
        </p:nvSpPr>
        <p:spPr>
          <a:xfrm rot="1665522">
            <a:off x="6894253" y="2636414"/>
            <a:ext cx="2967729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0" name="AutoShape 30"/>
          <p:cNvSpPr/>
          <p:nvPr/>
        </p:nvSpPr>
        <p:spPr>
          <a:xfrm rot="5452518">
            <a:off x="4706635" y="4051678"/>
            <a:ext cx="3381236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1" name="AutoShape 31"/>
          <p:cNvSpPr/>
          <p:nvPr/>
        </p:nvSpPr>
        <p:spPr>
          <a:xfrm rot="10218179">
            <a:off x="4298994" y="1910055"/>
            <a:ext cx="1427606" cy="0"/>
          </a:xfrm>
          <a:prstGeom prst="line">
            <a:avLst/>
          </a:prstGeom>
          <a:ln w="1905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2" name="AutoShape 32"/>
          <p:cNvSpPr/>
          <p:nvPr/>
        </p:nvSpPr>
        <p:spPr>
          <a:xfrm rot="8240781">
            <a:off x="2736888" y="3379850"/>
            <a:ext cx="3597941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3" name="AutoShape 33"/>
          <p:cNvSpPr/>
          <p:nvPr/>
        </p:nvSpPr>
        <p:spPr>
          <a:xfrm rot="3803360">
            <a:off x="5680175" y="3850764"/>
            <a:ext cx="3496250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4" name="TextBox 34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8193199" y="1061675"/>
            <a:ext cx="2005428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Balsthal (SO) vers 1800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01" y="1063581"/>
            <a:ext cx="6476159" cy="3188551"/>
          </a:xfrm>
          <a:custGeom>
            <a:avLst/>
            <a:gdLst/>
            <a:ahLst/>
            <a:cxnLst/>
            <a:rect l="l" t="t" r="r" b="b"/>
            <a:pathLst>
              <a:path w="6476159" h="3188551">
                <a:moveTo>
                  <a:pt x="0" y="0"/>
                </a:moveTo>
                <a:lnTo>
                  <a:pt x="6476159" y="0"/>
                </a:lnTo>
                <a:lnTo>
                  <a:pt x="6476159" y="3188551"/>
                </a:lnTo>
                <a:lnTo>
                  <a:pt x="0" y="318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95909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TextBox 10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Les arbres hier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2160" y="4525482"/>
            <a:ext cx="9245600" cy="131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Loi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sur la police des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forêts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1876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Reboisements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uniformes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peuplements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monospécifiques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souvent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épicéas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jusqu’en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1970 environ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Réduction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pâturages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reboisement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souvent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spontané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5601" y="1073996"/>
            <a:ext cx="6476159" cy="3014300"/>
          </a:xfrm>
          <a:custGeom>
            <a:avLst/>
            <a:gdLst/>
            <a:ahLst/>
            <a:cxnLst/>
            <a:rect l="l" t="t" r="r" b="b"/>
            <a:pathLst>
              <a:path w="6476159" h="3014300">
                <a:moveTo>
                  <a:pt x="0" y="0"/>
                </a:moveTo>
                <a:lnTo>
                  <a:pt x="6476159" y="0"/>
                </a:lnTo>
                <a:lnTo>
                  <a:pt x="6476159" y="3014299"/>
                </a:lnTo>
                <a:lnTo>
                  <a:pt x="0" y="301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50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9"/>
          <p:cNvSpPr/>
          <p:nvPr/>
        </p:nvSpPr>
        <p:spPr>
          <a:xfrm>
            <a:off x="1625601" y="4104732"/>
            <a:ext cx="4095153" cy="2916507"/>
          </a:xfrm>
          <a:custGeom>
            <a:avLst/>
            <a:gdLst/>
            <a:ahLst/>
            <a:cxnLst/>
            <a:rect l="l" t="t" r="r" b="b"/>
            <a:pathLst>
              <a:path w="4095153" h="2916507">
                <a:moveTo>
                  <a:pt x="0" y="0"/>
                </a:moveTo>
                <a:lnTo>
                  <a:pt x="4095153" y="0"/>
                </a:lnTo>
                <a:lnTo>
                  <a:pt x="4095153" y="2916506"/>
                </a:lnTo>
                <a:lnTo>
                  <a:pt x="0" y="291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0" name="Group 10"/>
          <p:cNvGrpSpPr/>
          <p:nvPr/>
        </p:nvGrpSpPr>
        <p:grpSpPr>
          <a:xfrm>
            <a:off x="3764226" y="4231815"/>
            <a:ext cx="1991360" cy="1542034"/>
            <a:chOff x="0" y="0"/>
            <a:chExt cx="2655147" cy="20560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5189" cy="2056130"/>
            </a:xfrm>
            <a:custGeom>
              <a:avLst/>
              <a:gdLst/>
              <a:ahLst/>
              <a:cxnLst/>
              <a:rect l="l" t="t" r="r" b="b"/>
              <a:pathLst>
                <a:path w="2655189" h="2056130">
                  <a:moveTo>
                    <a:pt x="0" y="1028065"/>
                  </a:moveTo>
                  <a:cubicBezTo>
                    <a:pt x="0" y="454152"/>
                    <a:pt x="601345" y="0"/>
                    <a:pt x="1327531" y="0"/>
                  </a:cubicBezTo>
                  <a:cubicBezTo>
                    <a:pt x="2053717" y="0"/>
                    <a:pt x="2655189" y="454152"/>
                    <a:pt x="2655189" y="1028065"/>
                  </a:cubicBezTo>
                  <a:lnTo>
                    <a:pt x="2628138" y="1028065"/>
                  </a:lnTo>
                  <a:lnTo>
                    <a:pt x="2655189" y="1028065"/>
                  </a:lnTo>
                  <a:cubicBezTo>
                    <a:pt x="2655189" y="1601978"/>
                    <a:pt x="2053844" y="2056130"/>
                    <a:pt x="1327658" y="2056130"/>
                  </a:cubicBezTo>
                  <a:lnTo>
                    <a:pt x="1327658" y="2029079"/>
                  </a:lnTo>
                  <a:lnTo>
                    <a:pt x="1327658" y="2056130"/>
                  </a:lnTo>
                  <a:cubicBezTo>
                    <a:pt x="601345" y="2056003"/>
                    <a:pt x="0" y="1601978"/>
                    <a:pt x="0" y="1028065"/>
                  </a:cubicBezTo>
                  <a:lnTo>
                    <a:pt x="27051" y="1028065"/>
                  </a:lnTo>
                  <a:lnTo>
                    <a:pt x="54229" y="1028065"/>
                  </a:lnTo>
                  <a:lnTo>
                    <a:pt x="27051" y="1028065"/>
                  </a:lnTo>
                  <a:lnTo>
                    <a:pt x="0" y="1028065"/>
                  </a:lnTo>
                  <a:moveTo>
                    <a:pt x="54229" y="1028065"/>
                  </a:moveTo>
                  <a:cubicBezTo>
                    <a:pt x="54229" y="1043051"/>
                    <a:pt x="42037" y="1055116"/>
                    <a:pt x="27178" y="1055116"/>
                  </a:cubicBezTo>
                  <a:cubicBezTo>
                    <a:pt x="12319" y="1055116"/>
                    <a:pt x="0" y="1042924"/>
                    <a:pt x="0" y="1028065"/>
                  </a:cubicBezTo>
                  <a:cubicBezTo>
                    <a:pt x="0" y="1013206"/>
                    <a:pt x="12192" y="1001014"/>
                    <a:pt x="27051" y="1001014"/>
                  </a:cubicBezTo>
                  <a:cubicBezTo>
                    <a:pt x="41910" y="1001014"/>
                    <a:pt x="54102" y="1013206"/>
                    <a:pt x="54102" y="1028065"/>
                  </a:cubicBezTo>
                  <a:cubicBezTo>
                    <a:pt x="54102" y="1559687"/>
                    <a:pt x="617220" y="2001901"/>
                    <a:pt x="1327531" y="2001901"/>
                  </a:cubicBezTo>
                  <a:cubicBezTo>
                    <a:pt x="2037842" y="2001901"/>
                    <a:pt x="2600960" y="1559687"/>
                    <a:pt x="2600960" y="1028065"/>
                  </a:cubicBezTo>
                  <a:cubicBezTo>
                    <a:pt x="2600960" y="496443"/>
                    <a:pt x="2037842" y="54229"/>
                    <a:pt x="1327531" y="54229"/>
                  </a:cubicBezTo>
                  <a:lnTo>
                    <a:pt x="1327531" y="27051"/>
                  </a:lnTo>
                  <a:lnTo>
                    <a:pt x="1327531" y="54229"/>
                  </a:lnTo>
                  <a:cubicBezTo>
                    <a:pt x="617220" y="54229"/>
                    <a:pt x="54229" y="496316"/>
                    <a:pt x="54229" y="1028065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1228699" y="5303800"/>
            <a:ext cx="1102912" cy="238608"/>
            <a:chOff x="0" y="0"/>
            <a:chExt cx="408486" cy="883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8486" cy="88373"/>
            </a:xfrm>
            <a:custGeom>
              <a:avLst/>
              <a:gdLst/>
              <a:ahLst/>
              <a:cxnLst/>
              <a:rect l="l" t="t" r="r" b="b"/>
              <a:pathLst>
                <a:path w="408486" h="88373">
                  <a:moveTo>
                    <a:pt x="0" y="0"/>
                  </a:moveTo>
                  <a:lnTo>
                    <a:pt x="408486" y="0"/>
                  </a:lnTo>
                  <a:lnTo>
                    <a:pt x="408486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08486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surface [1000 ha]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193199" y="1061675"/>
            <a:ext cx="2005428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Balsthal aujourd’hui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Les arbres aujourd’hui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4610" y="7054819"/>
            <a:ext cx="1708578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LFI5 (</a:t>
            </a:r>
            <a:r>
              <a:rPr lang="en-US" sz="10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 tooltip="http://www.lfi.ch/"/>
              </a:rPr>
              <a:t>www.lfi.ch</a:t>
            </a: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18.8.2024)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10277" y="4370780"/>
            <a:ext cx="4737755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de nombreux peuplements, rajeunissement urgent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Composition des peuplements défavorable</a:t>
            </a:r>
          </a:p>
          <a:p>
            <a:pPr marL="274546" lvl="1" indent="-137273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(Fi ↑, Ta manque souvent)</a:t>
            </a: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forestiers </a:t>
            </a:r>
            <a:r>
              <a:rPr lang="en-US" sz="2133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actuels</a:t>
            </a: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 sont pas responsables de cette évolution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80833" y="4319667"/>
            <a:ext cx="58006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7"/>
              </a:lnSpc>
            </a:pPr>
            <a:r>
              <a:rPr lang="en-US" sz="1706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&gt;50%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126243" y="6782629"/>
            <a:ext cx="1737436" cy="238608"/>
            <a:chOff x="0" y="0"/>
            <a:chExt cx="643495" cy="883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3495" cy="88373"/>
            </a:xfrm>
            <a:custGeom>
              <a:avLst/>
              <a:gdLst/>
              <a:ahLst/>
              <a:cxnLst/>
              <a:rect l="l" t="t" r="r" b="b"/>
              <a:pathLst>
                <a:path w="643495" h="88373">
                  <a:moveTo>
                    <a:pt x="0" y="0"/>
                  </a:moveTo>
                  <a:lnTo>
                    <a:pt x="643495" y="0"/>
                  </a:lnTo>
                  <a:lnTo>
                    <a:pt x="643495" y="88373"/>
                  </a:lnTo>
                  <a:lnTo>
                    <a:pt x="0" y="88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643495" cy="107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56"/>
                </a:lnSpc>
              </a:pPr>
              <a:r>
                <a:rPr lang="en-US" sz="880" dirty="0" err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âge</a:t>
              </a:r>
              <a:r>
                <a:rPr lang="en-US" sz="88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des surfaces [</a:t>
              </a:r>
              <a:r>
                <a:rPr lang="en-US" sz="880" dirty="0" err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années</a:t>
              </a:r>
              <a:r>
                <a:rPr lang="en-US" sz="88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]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5999" y="1050716"/>
            <a:ext cx="3495710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Chasse au Grand Tétras,</a:t>
            </a:r>
          </a:p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 du XIXe siècle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 gibier hier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2160" y="4846797"/>
            <a:ext cx="9245600" cy="164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 19e siècle, toutes les espèces d'ongulés ont été quasiment ou totalement exterminées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1875 Loi fédérale sur la chasse et la protection des mammifères et </a:t>
            </a:r>
          </a:p>
          <a:p>
            <a:pPr marL="274546" lvl="1" indent="-137273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oiseaux sauvages (LChP)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Création, entre autres, de districts francs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5601" y="1073994"/>
            <a:ext cx="4748959" cy="3518745"/>
          </a:xfrm>
          <a:custGeom>
            <a:avLst/>
            <a:gdLst/>
            <a:ahLst/>
            <a:cxnLst/>
            <a:rect l="l" t="t" r="r" b="b"/>
            <a:pathLst>
              <a:path w="4748959" h="3518745">
                <a:moveTo>
                  <a:pt x="0" y="0"/>
                </a:moveTo>
                <a:lnTo>
                  <a:pt x="4748959" y="0"/>
                </a:lnTo>
                <a:lnTo>
                  <a:pt x="4748959" y="3518744"/>
                </a:lnTo>
                <a:lnTo>
                  <a:pt x="0" y="351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3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TextBox 13"/>
          <p:cNvSpPr txBox="1"/>
          <p:nvPr/>
        </p:nvSpPr>
        <p:spPr>
          <a:xfrm>
            <a:off x="6422163" y="4380515"/>
            <a:ext cx="1876146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Bollmann (Vorlesung EPFZ)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2854994" y="1407241"/>
            <a:ext cx="6485809" cy="3680868"/>
          </a:xfrm>
          <a:custGeom>
            <a:avLst/>
            <a:gdLst/>
            <a:ahLst/>
            <a:cxnLst/>
            <a:rect l="l" t="t" r="r" b="b"/>
            <a:pathLst>
              <a:path w="6485809" h="3680868">
                <a:moveTo>
                  <a:pt x="0" y="0"/>
                </a:moveTo>
                <a:lnTo>
                  <a:pt x="6485809" y="0"/>
                </a:lnTo>
                <a:lnTo>
                  <a:pt x="6485809" y="3680868"/>
                </a:lnTo>
                <a:lnTo>
                  <a:pt x="0" y="3680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9" name="Group 9"/>
          <p:cNvGrpSpPr/>
          <p:nvPr/>
        </p:nvGrpSpPr>
        <p:grpSpPr>
          <a:xfrm>
            <a:off x="3413877" y="1463389"/>
            <a:ext cx="4048761" cy="286614"/>
            <a:chOff x="0" y="0"/>
            <a:chExt cx="1499541" cy="1061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99541" cy="106153"/>
            </a:xfrm>
            <a:custGeom>
              <a:avLst/>
              <a:gdLst/>
              <a:ahLst/>
              <a:cxnLst/>
              <a:rect l="l" t="t" r="r" b="b"/>
              <a:pathLst>
                <a:path w="1499541" h="106153">
                  <a:moveTo>
                    <a:pt x="0" y="0"/>
                  </a:moveTo>
                  <a:lnTo>
                    <a:pt x="1499541" y="0"/>
                  </a:lnTo>
                  <a:lnTo>
                    <a:pt x="1499541" y="106153"/>
                  </a:lnTo>
                  <a:lnTo>
                    <a:pt x="0" y="10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499541" cy="134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416"/>
                </a:lnSpc>
              </a:pPr>
              <a:r>
                <a:rPr lang="en-US" sz="11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Tirs - ongulés chassables, toute la Suisse: 1935 - 2022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85487" y="4766562"/>
            <a:ext cx="757969" cy="273185"/>
            <a:chOff x="0" y="0"/>
            <a:chExt cx="280729" cy="1011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0729" cy="101179"/>
            </a:xfrm>
            <a:custGeom>
              <a:avLst/>
              <a:gdLst/>
              <a:ahLst/>
              <a:cxnLst/>
              <a:rect l="l" t="t" r="r" b="b"/>
              <a:pathLst>
                <a:path w="280729" h="101179">
                  <a:moveTo>
                    <a:pt x="0" y="0"/>
                  </a:moveTo>
                  <a:lnTo>
                    <a:pt x="280729" y="0"/>
                  </a:lnTo>
                  <a:lnTo>
                    <a:pt x="280729" y="101179"/>
                  </a:lnTo>
                  <a:lnTo>
                    <a:pt x="0" y="101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80729" cy="120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sanglier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51325" y="4765395"/>
            <a:ext cx="723251" cy="273185"/>
            <a:chOff x="0" y="0"/>
            <a:chExt cx="267871" cy="1011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7871" cy="101179"/>
            </a:xfrm>
            <a:custGeom>
              <a:avLst/>
              <a:gdLst/>
              <a:ahLst/>
              <a:cxnLst/>
              <a:rect l="l" t="t" r="r" b="b"/>
              <a:pathLst>
                <a:path w="267871" h="101179">
                  <a:moveTo>
                    <a:pt x="0" y="0"/>
                  </a:moveTo>
                  <a:lnTo>
                    <a:pt x="267871" y="0"/>
                  </a:lnTo>
                  <a:lnTo>
                    <a:pt x="267871" y="101179"/>
                  </a:lnTo>
                  <a:lnTo>
                    <a:pt x="0" y="101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67871" cy="120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bouquetin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956466" y="4788312"/>
            <a:ext cx="618349" cy="251435"/>
            <a:chOff x="0" y="0"/>
            <a:chExt cx="229018" cy="931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9018" cy="93124"/>
            </a:xfrm>
            <a:custGeom>
              <a:avLst/>
              <a:gdLst/>
              <a:ahLst/>
              <a:cxnLst/>
              <a:rect l="l" t="t" r="r" b="b"/>
              <a:pathLst>
                <a:path w="229018" h="93124">
                  <a:moveTo>
                    <a:pt x="0" y="0"/>
                  </a:moveTo>
                  <a:lnTo>
                    <a:pt x="229018" y="0"/>
                  </a:lnTo>
                  <a:lnTo>
                    <a:pt x="229018" y="93124"/>
                  </a:lnTo>
                  <a:lnTo>
                    <a:pt x="0" y="93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229018" cy="112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cerf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42598" y="4748750"/>
            <a:ext cx="648597" cy="330556"/>
            <a:chOff x="0" y="0"/>
            <a:chExt cx="240221" cy="12242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0221" cy="122428"/>
            </a:xfrm>
            <a:custGeom>
              <a:avLst/>
              <a:gdLst/>
              <a:ahLst/>
              <a:cxnLst/>
              <a:rect l="l" t="t" r="r" b="b"/>
              <a:pathLst>
                <a:path w="240221" h="122428">
                  <a:moveTo>
                    <a:pt x="0" y="0"/>
                  </a:moveTo>
                  <a:lnTo>
                    <a:pt x="240221" y="0"/>
                  </a:lnTo>
                  <a:lnTo>
                    <a:pt x="240221" y="122428"/>
                  </a:lnTo>
                  <a:lnTo>
                    <a:pt x="0" y="122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240221" cy="14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chevreuil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388684" y="4797114"/>
            <a:ext cx="545273" cy="251435"/>
            <a:chOff x="0" y="0"/>
            <a:chExt cx="201953" cy="931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1953" cy="93124"/>
            </a:xfrm>
            <a:custGeom>
              <a:avLst/>
              <a:gdLst/>
              <a:ahLst/>
              <a:cxnLst/>
              <a:rect l="l" t="t" r="r" b="b"/>
              <a:pathLst>
                <a:path w="201953" h="93124">
                  <a:moveTo>
                    <a:pt x="0" y="0"/>
                  </a:moveTo>
                  <a:lnTo>
                    <a:pt x="201953" y="0"/>
                  </a:lnTo>
                  <a:lnTo>
                    <a:pt x="201953" y="93124"/>
                  </a:lnTo>
                  <a:lnTo>
                    <a:pt x="0" y="93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201953" cy="112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056"/>
                </a:lnSpc>
              </a:pPr>
              <a:r>
                <a:rPr lang="en-US" sz="8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chamois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>
            <a:off x="6338953" y="4903153"/>
            <a:ext cx="203644" cy="0"/>
          </a:xfrm>
          <a:prstGeom prst="line">
            <a:avLst/>
          </a:prstGeom>
          <a:ln w="28575" cap="flat">
            <a:solidFill>
              <a:srgbClr val="702F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CH"/>
          </a:p>
        </p:txBody>
      </p:sp>
      <p:sp>
        <p:nvSpPr>
          <p:cNvPr id="28" name="TextBox 2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Ongulés aujourd’hui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91488" y="5352904"/>
            <a:ext cx="8033630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618" lvl="1" indent="-118809">
              <a:lnSpc>
                <a:spcPts val="2216"/>
              </a:lnSpc>
              <a:buFont typeface="Arial"/>
              <a:buChar char="•"/>
            </a:pPr>
            <a:r>
              <a:rPr lang="en-US" sz="18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Population (très) nombreuse, niveau critique en de nombreux endroits du point de vue du rajeunissement écologique          </a:t>
            </a:r>
          </a:p>
          <a:p>
            <a:pPr marL="160482" lvl="1" indent="-80241">
              <a:lnSpc>
                <a:spcPts val="1496"/>
              </a:lnSpc>
            </a:pPr>
            <a:endParaRPr lang="en-US" sz="18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696" lvl="1" indent="-118848">
              <a:lnSpc>
                <a:spcPts val="2216"/>
              </a:lnSpc>
              <a:buFont typeface="Arial"/>
              <a:buChar char="•"/>
            </a:pPr>
            <a:r>
              <a:rPr lang="en-US" sz="18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chasse est essentielle car il y a (très) peu de grands prédateurs</a:t>
            </a:r>
          </a:p>
          <a:p>
            <a:pPr marL="160482" lvl="1" indent="-80241">
              <a:lnSpc>
                <a:spcPts val="1496"/>
              </a:lnSpc>
            </a:pPr>
            <a:endParaRPr lang="en-US" sz="18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696" lvl="1" indent="-118848">
              <a:lnSpc>
                <a:spcPts val="2216"/>
              </a:lnSpc>
              <a:buFont typeface="Arial"/>
              <a:buChar char="•"/>
            </a:pPr>
            <a:r>
              <a:rPr lang="en-US" sz="18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chasseurs actuels ne sont pas responsables de cette évolution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74503" y="5105255"/>
            <a:ext cx="3737935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Statistique de la chasse, BfS / D. Böhi TG (Vorlesung ETHZ)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234408" y="5691848"/>
            <a:ext cx="325918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7"/>
              </a:lnSpc>
              <a:spcBef>
                <a:spcPct val="0"/>
              </a:spcBef>
            </a:pPr>
            <a:r>
              <a:rPr lang="en-US" sz="127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 Calesta &amp; Stout 1997; de Calesta 2017)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Les souhaits des forestiers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193553"/>
            <a:ext cx="9042400" cy="598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Mise en œuvre facile du rajeunissement</a:t>
            </a: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Pré-rajeunissement pour augmenter la résilience des peuplements</a:t>
            </a:r>
          </a:p>
          <a:p>
            <a:pPr marL="274546" lvl="1" indent="-137273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Le rajeunissement nécessite du temps (≈ patience). Mais le problème existe depuis les années 1970</a:t>
            </a:r>
          </a:p>
        </p:txBody>
      </p:sp>
      <p:sp>
        <p:nvSpPr>
          <p:cNvPr id="10" name="Freeform 10"/>
          <p:cNvSpPr/>
          <p:nvPr/>
        </p:nvSpPr>
        <p:spPr>
          <a:xfrm>
            <a:off x="2359856" y="1629831"/>
            <a:ext cx="2308608" cy="4167541"/>
          </a:xfrm>
          <a:custGeom>
            <a:avLst/>
            <a:gdLst/>
            <a:ahLst/>
            <a:cxnLst/>
            <a:rect l="l" t="t" r="r" b="b"/>
            <a:pathLst>
              <a:path w="2308608" h="4167541">
                <a:moveTo>
                  <a:pt x="0" y="0"/>
                </a:moveTo>
                <a:lnTo>
                  <a:pt x="2308608" y="0"/>
                </a:lnTo>
                <a:lnTo>
                  <a:pt x="2308608" y="4167542"/>
                </a:lnTo>
                <a:lnTo>
                  <a:pt x="0" y="4167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4663011" y="1629831"/>
            <a:ext cx="4292358" cy="4167541"/>
          </a:xfrm>
          <a:custGeom>
            <a:avLst/>
            <a:gdLst/>
            <a:ahLst/>
            <a:cxnLst/>
            <a:rect l="l" t="t" r="r" b="b"/>
            <a:pathLst>
              <a:path w="4292358" h="4167541">
                <a:moveTo>
                  <a:pt x="0" y="0"/>
                </a:moveTo>
                <a:lnTo>
                  <a:pt x="4292359" y="0"/>
                </a:lnTo>
                <a:lnTo>
                  <a:pt x="4292359" y="4167542"/>
                </a:lnTo>
                <a:lnTo>
                  <a:pt x="0" y="41675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2" name="Freeform 12"/>
          <p:cNvSpPr/>
          <p:nvPr/>
        </p:nvSpPr>
        <p:spPr>
          <a:xfrm>
            <a:off x="7563077" y="1070912"/>
            <a:ext cx="3820138" cy="2863407"/>
          </a:xfrm>
          <a:custGeom>
            <a:avLst/>
            <a:gdLst/>
            <a:ahLst/>
            <a:cxnLst/>
            <a:rect l="l" t="t" r="r" b="b"/>
            <a:pathLst>
              <a:path w="3820138" h="2863407">
                <a:moveTo>
                  <a:pt x="0" y="0"/>
                </a:moveTo>
                <a:lnTo>
                  <a:pt x="3820138" y="0"/>
                </a:lnTo>
                <a:lnTo>
                  <a:pt x="3820138" y="2863407"/>
                </a:lnTo>
                <a:lnTo>
                  <a:pt x="0" y="2863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" b="-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TextBox 13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042160" y="1193554"/>
            <a:ext cx="9042400" cy="564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populations de gibier sont-elles suffisamment élevées pour que la chasse soit raisonnablement possible→ Les prescriptions (restrictives) en matière de chasse sont-elles adaptées aux populations élevées ?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 populations de gibier ± constantes dans le temps→ en contradiction avec les bases biologiques</a:t>
            </a: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 de grands prédateurs</a:t>
            </a: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262293" y="2978526"/>
            <a:ext cx="5626842" cy="2553606"/>
          </a:xfrm>
          <a:custGeom>
            <a:avLst/>
            <a:gdLst/>
            <a:ahLst/>
            <a:cxnLst/>
            <a:rect l="l" t="t" r="r" b="b"/>
            <a:pathLst>
              <a:path w="5626842" h="2553606">
                <a:moveTo>
                  <a:pt x="0" y="0"/>
                </a:moveTo>
                <a:lnTo>
                  <a:pt x="5626842" y="0"/>
                </a:lnTo>
                <a:lnTo>
                  <a:pt x="5626842" y="2553606"/>
                </a:lnTo>
                <a:lnTo>
                  <a:pt x="0" y="2553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" r="-7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7101236" y="5448252"/>
            <a:ext cx="3952844" cy="1429548"/>
          </a:xfrm>
          <a:custGeom>
            <a:avLst/>
            <a:gdLst/>
            <a:ahLst/>
            <a:cxnLst/>
            <a:rect l="l" t="t" r="r" b="b"/>
            <a:pathLst>
              <a:path w="3952844" h="1429548">
                <a:moveTo>
                  <a:pt x="0" y="0"/>
                </a:moveTo>
                <a:lnTo>
                  <a:pt x="3952844" y="0"/>
                </a:lnTo>
                <a:lnTo>
                  <a:pt x="3952844" y="1429547"/>
                </a:lnTo>
                <a:lnTo>
                  <a:pt x="0" y="1429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7" b="-16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710643" y="4191672"/>
            <a:ext cx="1573338" cy="287158"/>
            <a:chOff x="0" y="0"/>
            <a:chExt cx="582718" cy="1063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2718" cy="106355"/>
            </a:xfrm>
            <a:custGeom>
              <a:avLst/>
              <a:gdLst/>
              <a:ahLst/>
              <a:cxnLst/>
              <a:rect l="l" t="t" r="r" b="b"/>
              <a:pathLst>
                <a:path w="582718" h="106355">
                  <a:moveTo>
                    <a:pt x="0" y="0"/>
                  </a:moveTo>
                  <a:lnTo>
                    <a:pt x="582718" y="0"/>
                  </a:lnTo>
                  <a:lnTo>
                    <a:pt x="582718" y="106355"/>
                  </a:lnTo>
                  <a:lnTo>
                    <a:pt x="0" y="106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82718" cy="134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296"/>
                </a:lnSpc>
              </a:pPr>
              <a:r>
                <a:rPr lang="en-US" sz="10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lièvres en milliers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6958887" y="4111750"/>
            <a:ext cx="1573338" cy="287158"/>
            <a:chOff x="0" y="0"/>
            <a:chExt cx="582718" cy="1063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2718" cy="106355"/>
            </a:xfrm>
            <a:custGeom>
              <a:avLst/>
              <a:gdLst/>
              <a:ahLst/>
              <a:cxnLst/>
              <a:rect l="l" t="t" r="r" b="b"/>
              <a:pathLst>
                <a:path w="582718" h="106355">
                  <a:moveTo>
                    <a:pt x="0" y="0"/>
                  </a:moveTo>
                  <a:lnTo>
                    <a:pt x="582718" y="0"/>
                  </a:lnTo>
                  <a:lnTo>
                    <a:pt x="582718" y="106355"/>
                  </a:lnTo>
                  <a:lnTo>
                    <a:pt x="0" y="106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82718" cy="134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296"/>
                </a:lnSpc>
              </a:pPr>
              <a:r>
                <a:rPr lang="en-US" sz="108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lynx en milliers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953585" y="3076341"/>
            <a:ext cx="1323466" cy="286614"/>
            <a:chOff x="0" y="0"/>
            <a:chExt cx="490173" cy="1061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0173" cy="106153"/>
            </a:xfrm>
            <a:custGeom>
              <a:avLst/>
              <a:gdLst/>
              <a:ahLst/>
              <a:cxnLst/>
              <a:rect l="l" t="t" r="r" b="b"/>
              <a:pathLst>
                <a:path w="490173" h="106153">
                  <a:moveTo>
                    <a:pt x="0" y="0"/>
                  </a:moveTo>
                  <a:lnTo>
                    <a:pt x="490173" y="0"/>
                  </a:lnTo>
                  <a:lnTo>
                    <a:pt x="490173" y="106153"/>
                  </a:lnTo>
                  <a:lnTo>
                    <a:pt x="0" y="10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90173" cy="134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416"/>
                </a:lnSpc>
              </a:pPr>
              <a:r>
                <a:rPr lang="en-US" sz="11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lièvre d’Amérique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53733" y="287973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Les souhaits des chasseurs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35378" y="3652262"/>
            <a:ext cx="841674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Bick (1993)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550304" y="6900857"/>
            <a:ext cx="37659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45521" y="7049341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953585" y="3332068"/>
            <a:ext cx="1323466" cy="286614"/>
            <a:chOff x="0" y="0"/>
            <a:chExt cx="490173" cy="10615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0173" cy="106153"/>
            </a:xfrm>
            <a:custGeom>
              <a:avLst/>
              <a:gdLst/>
              <a:ahLst/>
              <a:cxnLst/>
              <a:rect l="l" t="t" r="r" b="b"/>
              <a:pathLst>
                <a:path w="490173" h="106153">
                  <a:moveTo>
                    <a:pt x="0" y="0"/>
                  </a:moveTo>
                  <a:lnTo>
                    <a:pt x="490173" y="0"/>
                  </a:lnTo>
                  <a:lnTo>
                    <a:pt x="490173" y="106153"/>
                  </a:lnTo>
                  <a:lnTo>
                    <a:pt x="0" y="10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490173" cy="134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1416"/>
                </a:lnSpc>
              </a:pPr>
              <a:r>
                <a:rPr lang="en-US" sz="118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lynx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Personnalisé</PresentationFormat>
  <Paragraphs>234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Italics</vt:lpstr>
      <vt:lpstr>Calibri</vt:lpstr>
      <vt:lpstr>Arial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Präsentation_Harald_Bugmann_F.pptx</dc:title>
  <dc:creator>Gafner Bettina</dc:creator>
  <cp:lastModifiedBy>Fragnière Marc</cp:lastModifiedBy>
  <cp:revision>4</cp:revision>
  <dcterms:created xsi:type="dcterms:W3CDTF">2006-08-16T00:00:00Z</dcterms:created>
  <dcterms:modified xsi:type="dcterms:W3CDTF">2024-08-29T14:20:44Z</dcterms:modified>
  <dc:identifier>DAGPBxg5s4I</dc:identifier>
</cp:coreProperties>
</file>