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rial Bold" panose="020B0604020202020204" charset="0"/>
      <p:regular r:id="rId24"/>
    </p:embeddedFont>
    <p:embeddedFont>
      <p:font typeface="Arial Italic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08" y="16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3" name="Freeform 3"/>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4" name="TextBox 4"/>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grpSp>
        <p:nvGrpSpPr>
          <p:cNvPr id="5" name="Group 5"/>
          <p:cNvGrpSpPr/>
          <p:nvPr/>
        </p:nvGrpSpPr>
        <p:grpSpPr>
          <a:xfrm>
            <a:off x="406409" y="2285999"/>
            <a:ext cx="17898338" cy="7120356"/>
            <a:chOff x="0" y="0"/>
            <a:chExt cx="23864451" cy="9493808"/>
          </a:xfrm>
        </p:grpSpPr>
        <p:sp>
          <p:nvSpPr>
            <p:cNvPr id="6" name="Freeform 6"/>
            <p:cNvSpPr/>
            <p:nvPr/>
          </p:nvSpPr>
          <p:spPr>
            <a:xfrm>
              <a:off x="8890" y="8890"/>
              <a:ext cx="23846663" cy="9475978"/>
            </a:xfrm>
            <a:custGeom>
              <a:avLst/>
              <a:gdLst/>
              <a:ahLst/>
              <a:cxnLst/>
              <a:rect l="l" t="t" r="r" b="b"/>
              <a:pathLst>
                <a:path w="23846663" h="9475978">
                  <a:moveTo>
                    <a:pt x="0" y="0"/>
                  </a:moveTo>
                  <a:lnTo>
                    <a:pt x="23846663" y="0"/>
                  </a:lnTo>
                  <a:lnTo>
                    <a:pt x="23846663" y="9475978"/>
                  </a:lnTo>
                  <a:lnTo>
                    <a:pt x="0" y="9475978"/>
                  </a:lnTo>
                  <a:close/>
                </a:path>
              </a:pathLst>
            </a:custGeom>
            <a:solidFill>
              <a:srgbClr val="008000"/>
            </a:solidFill>
          </p:spPr>
          <p:txBody>
            <a:bodyPr/>
            <a:lstStyle/>
            <a:p>
              <a:endParaRPr lang="de-CH"/>
            </a:p>
          </p:txBody>
        </p:sp>
        <p:sp>
          <p:nvSpPr>
            <p:cNvPr id="7" name="Freeform 7"/>
            <p:cNvSpPr/>
            <p:nvPr/>
          </p:nvSpPr>
          <p:spPr>
            <a:xfrm>
              <a:off x="0" y="0"/>
              <a:ext cx="23864443" cy="9493758"/>
            </a:xfrm>
            <a:custGeom>
              <a:avLst/>
              <a:gdLst/>
              <a:ahLst/>
              <a:cxnLst/>
              <a:rect l="l" t="t" r="r" b="b"/>
              <a:pathLst>
                <a:path w="23864443" h="9493758">
                  <a:moveTo>
                    <a:pt x="8890" y="0"/>
                  </a:moveTo>
                  <a:lnTo>
                    <a:pt x="23855553" y="0"/>
                  </a:lnTo>
                  <a:cubicBezTo>
                    <a:pt x="23860506" y="0"/>
                    <a:pt x="23864443" y="3937"/>
                    <a:pt x="23864443" y="8890"/>
                  </a:cubicBezTo>
                  <a:lnTo>
                    <a:pt x="23864443" y="9484868"/>
                  </a:lnTo>
                  <a:cubicBezTo>
                    <a:pt x="23864443" y="9489822"/>
                    <a:pt x="23860506" y="9493758"/>
                    <a:pt x="23855553" y="9493758"/>
                  </a:cubicBezTo>
                  <a:lnTo>
                    <a:pt x="8890" y="9493758"/>
                  </a:lnTo>
                  <a:cubicBezTo>
                    <a:pt x="3937" y="9493758"/>
                    <a:pt x="0" y="9489822"/>
                    <a:pt x="0" y="9484868"/>
                  </a:cubicBezTo>
                  <a:lnTo>
                    <a:pt x="0" y="8890"/>
                  </a:lnTo>
                  <a:cubicBezTo>
                    <a:pt x="0" y="3937"/>
                    <a:pt x="3937" y="0"/>
                    <a:pt x="8890" y="0"/>
                  </a:cubicBezTo>
                  <a:moveTo>
                    <a:pt x="8890" y="17907"/>
                  </a:moveTo>
                  <a:lnTo>
                    <a:pt x="8890" y="8890"/>
                  </a:lnTo>
                  <a:lnTo>
                    <a:pt x="17780" y="8890"/>
                  </a:lnTo>
                  <a:lnTo>
                    <a:pt x="17780" y="9484868"/>
                  </a:lnTo>
                  <a:lnTo>
                    <a:pt x="8890" y="9484868"/>
                  </a:lnTo>
                  <a:lnTo>
                    <a:pt x="8890" y="9475978"/>
                  </a:lnTo>
                  <a:lnTo>
                    <a:pt x="23855553" y="9475978"/>
                  </a:lnTo>
                  <a:lnTo>
                    <a:pt x="23855553" y="9484868"/>
                  </a:lnTo>
                  <a:lnTo>
                    <a:pt x="23846664" y="9484868"/>
                  </a:lnTo>
                  <a:lnTo>
                    <a:pt x="23846664" y="8890"/>
                  </a:lnTo>
                  <a:lnTo>
                    <a:pt x="23855553" y="8890"/>
                  </a:lnTo>
                  <a:lnTo>
                    <a:pt x="23855553" y="17780"/>
                  </a:lnTo>
                  <a:lnTo>
                    <a:pt x="8890" y="17780"/>
                  </a:lnTo>
                  <a:close/>
                </a:path>
              </a:pathLst>
            </a:custGeom>
            <a:solidFill>
              <a:srgbClr val="00641D"/>
            </a:solidFill>
          </p:spPr>
          <p:txBody>
            <a:bodyPr/>
            <a:lstStyle/>
            <a:p>
              <a:endParaRPr lang="de-CH"/>
            </a:p>
          </p:txBody>
        </p:sp>
      </p:grpSp>
      <p:sp>
        <p:nvSpPr>
          <p:cNvPr id="8" name="TextBox 8"/>
          <p:cNvSpPr txBox="1"/>
          <p:nvPr/>
        </p:nvSpPr>
        <p:spPr>
          <a:xfrm>
            <a:off x="716782" y="265663"/>
            <a:ext cx="3937479" cy="446775"/>
          </a:xfrm>
          <a:prstGeom prst="rect">
            <a:avLst/>
          </a:prstGeom>
        </p:spPr>
        <p:txBody>
          <a:bodyPr lIns="0" tIns="0" rIns="0" bIns="0" rtlCol="0" anchor="t">
            <a:spAutoFit/>
          </a:bodyPr>
          <a:lstStyle/>
          <a:p>
            <a:pPr algn="l">
              <a:lnSpc>
                <a:spcPts val="3038"/>
              </a:lnSpc>
            </a:pPr>
            <a:r>
              <a:rPr lang="en-US" sz="2531">
                <a:solidFill>
                  <a:srgbClr val="000000"/>
                </a:solidFill>
                <a:latin typeface="Arial Bold"/>
                <a:ea typeface="Arial Bold"/>
                <a:cs typeface="Arial Bold"/>
                <a:sym typeface="Arial Bold"/>
              </a:rPr>
              <a:t>Kanton St.Gallen</a:t>
            </a:r>
          </a:p>
        </p:txBody>
      </p:sp>
      <p:sp>
        <p:nvSpPr>
          <p:cNvPr id="9" name="Freeform 9"/>
          <p:cNvSpPr/>
          <p:nvPr/>
        </p:nvSpPr>
        <p:spPr>
          <a:xfrm>
            <a:off x="17048334" y="398769"/>
            <a:ext cx="759560" cy="957007"/>
          </a:xfrm>
          <a:custGeom>
            <a:avLst/>
            <a:gdLst/>
            <a:ahLst/>
            <a:cxnLst/>
            <a:rect l="l" t="t" r="r" b="b"/>
            <a:pathLst>
              <a:path w="759560" h="957007">
                <a:moveTo>
                  <a:pt x="0" y="0"/>
                </a:moveTo>
                <a:lnTo>
                  <a:pt x="759561" y="0"/>
                </a:lnTo>
                <a:lnTo>
                  <a:pt x="759561" y="957007"/>
                </a:lnTo>
                <a:lnTo>
                  <a:pt x="0" y="957007"/>
                </a:lnTo>
                <a:lnTo>
                  <a:pt x="0" y="0"/>
                </a:lnTo>
                <a:close/>
              </a:path>
            </a:pathLst>
          </a:custGeom>
          <a:blipFill>
            <a:blip r:embed="rId3"/>
            <a:stretch>
              <a:fillRect t="-112" b="-112"/>
            </a:stretch>
          </a:blipFill>
        </p:spPr>
        <p:txBody>
          <a:bodyPr/>
          <a:lstStyle/>
          <a:p>
            <a:endParaRPr lang="de-CH"/>
          </a:p>
        </p:txBody>
      </p:sp>
      <p:sp>
        <p:nvSpPr>
          <p:cNvPr id="10" name="TextBox 10"/>
          <p:cNvSpPr txBox="1"/>
          <p:nvPr/>
        </p:nvSpPr>
        <p:spPr>
          <a:xfrm>
            <a:off x="716782" y="645443"/>
            <a:ext cx="6730286" cy="446775"/>
          </a:xfrm>
          <a:prstGeom prst="rect">
            <a:avLst/>
          </a:prstGeom>
        </p:spPr>
        <p:txBody>
          <a:bodyPr lIns="0" tIns="0" rIns="0" bIns="0" rtlCol="0" anchor="t">
            <a:spAutoFit/>
          </a:bodyPr>
          <a:lstStyle/>
          <a:p>
            <a:pPr algn="l">
              <a:lnSpc>
                <a:spcPts val="3038"/>
              </a:lnSpc>
            </a:pPr>
            <a:r>
              <a:rPr lang="en-US" sz="2531">
                <a:solidFill>
                  <a:srgbClr val="000000"/>
                </a:solidFill>
                <a:latin typeface="Arial Bold"/>
                <a:ea typeface="Arial Bold"/>
                <a:cs typeface="Arial Bold"/>
                <a:sym typeface="Arial Bold"/>
              </a:rPr>
              <a:t>Amt für Natur, Jagd und Fischerei</a:t>
            </a:r>
          </a:p>
        </p:txBody>
      </p:sp>
      <p:sp>
        <p:nvSpPr>
          <p:cNvPr id="11" name="TextBox 11"/>
          <p:cNvSpPr txBox="1"/>
          <p:nvPr/>
        </p:nvSpPr>
        <p:spPr>
          <a:xfrm>
            <a:off x="774095" y="2736651"/>
            <a:ext cx="15572896" cy="1362075"/>
          </a:xfrm>
          <a:prstGeom prst="rect">
            <a:avLst/>
          </a:prstGeom>
        </p:spPr>
        <p:txBody>
          <a:bodyPr lIns="0" tIns="0" rIns="0" bIns="0" rtlCol="0" anchor="t">
            <a:spAutoFit/>
          </a:bodyPr>
          <a:lstStyle/>
          <a:p>
            <a:pPr algn="l">
              <a:lnSpc>
                <a:spcPts val="5063"/>
              </a:lnSpc>
            </a:pPr>
            <a:r>
              <a:rPr lang="en-US" sz="4219">
                <a:solidFill>
                  <a:srgbClr val="FFFFFF"/>
                </a:solidFill>
                <a:latin typeface="Arial Bold"/>
                <a:ea typeface="Arial Bold"/>
                <a:cs typeface="Arial Bold"/>
                <a:sym typeface="Arial Bold"/>
              </a:rPr>
              <a:t>Rajeunissement de la forêt et planification de la chasse: solution ou illusion ?</a:t>
            </a:r>
          </a:p>
        </p:txBody>
      </p:sp>
      <p:sp>
        <p:nvSpPr>
          <p:cNvPr id="12" name="TextBox 12"/>
          <p:cNvSpPr txBox="1"/>
          <p:nvPr/>
        </p:nvSpPr>
        <p:spPr>
          <a:xfrm>
            <a:off x="560207" y="9652316"/>
            <a:ext cx="957170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Volkswirtschaftsdepartement</a:t>
            </a:r>
          </a:p>
        </p:txBody>
      </p:sp>
      <p:sp>
        <p:nvSpPr>
          <p:cNvPr id="13" name="TextBox 13"/>
          <p:cNvSpPr txBox="1"/>
          <p:nvPr/>
        </p:nvSpPr>
        <p:spPr>
          <a:xfrm>
            <a:off x="1062380" y="6633260"/>
            <a:ext cx="16335693" cy="836400"/>
          </a:xfrm>
          <a:prstGeom prst="rect">
            <a:avLst/>
          </a:prstGeom>
        </p:spPr>
        <p:txBody>
          <a:bodyPr lIns="0" tIns="0" rIns="0" bIns="0" rtlCol="0" anchor="t">
            <a:spAutoFit/>
          </a:bodyPr>
          <a:lstStyle/>
          <a:p>
            <a:pPr algn="l">
              <a:lnSpc>
                <a:spcPts val="3038"/>
              </a:lnSpc>
            </a:pPr>
            <a:r>
              <a:rPr lang="en-US" sz="2531">
                <a:solidFill>
                  <a:srgbClr val="FFFFFF"/>
                </a:solidFill>
                <a:latin typeface="Arial"/>
                <a:ea typeface="Arial"/>
                <a:cs typeface="Arial"/>
                <a:sym typeface="Arial"/>
              </a:rPr>
              <a:t>Dominik Thiel</a:t>
            </a:r>
          </a:p>
          <a:p>
            <a:pPr algn="l">
              <a:lnSpc>
                <a:spcPts val="3038"/>
              </a:lnSpc>
            </a:pPr>
            <a:r>
              <a:rPr lang="en-US" sz="2531">
                <a:solidFill>
                  <a:srgbClr val="FFFFFF"/>
                </a:solidFill>
                <a:latin typeface="Arial"/>
                <a:ea typeface="Arial"/>
                <a:cs typeface="Arial"/>
                <a:sym typeface="Arial"/>
              </a:rPr>
              <a:t>Chef de l’Office de la nature, de la chasse et de la pêche, canton de Saint-Gall</a:t>
            </a:r>
          </a:p>
        </p:txBody>
      </p:sp>
      <p:sp>
        <p:nvSpPr>
          <p:cNvPr id="14" name="TextBox 14"/>
          <p:cNvSpPr txBox="1"/>
          <p:nvPr/>
        </p:nvSpPr>
        <p:spPr>
          <a:xfrm>
            <a:off x="1062380" y="5659198"/>
            <a:ext cx="16365734" cy="1226025"/>
          </a:xfrm>
          <a:prstGeom prst="rect">
            <a:avLst/>
          </a:prstGeom>
        </p:spPr>
        <p:txBody>
          <a:bodyPr lIns="0" tIns="0" rIns="0" bIns="0" rtlCol="0" anchor="t">
            <a:spAutoFit/>
          </a:bodyPr>
          <a:lstStyle/>
          <a:p>
            <a:pPr algn="l">
              <a:lnSpc>
                <a:spcPts val="3038"/>
              </a:lnSpc>
            </a:pPr>
            <a:r>
              <a:rPr lang="en-US" sz="2531">
                <a:solidFill>
                  <a:srgbClr val="FFFFFF"/>
                </a:solidFill>
                <a:latin typeface="Arial"/>
                <a:ea typeface="Arial"/>
                <a:cs typeface="Arial"/>
                <a:sym typeface="Arial"/>
              </a:rPr>
              <a:t>St-Gall, 3 septembre 2024</a:t>
            </a:r>
          </a:p>
          <a:p>
            <a:pPr algn="l">
              <a:lnSpc>
                <a:spcPts val="3038"/>
              </a:lnSpc>
            </a:pPr>
            <a:r>
              <a:rPr lang="en-US" sz="2531">
                <a:solidFill>
                  <a:srgbClr val="FFFFFF"/>
                </a:solidFill>
                <a:latin typeface="Arial"/>
                <a:ea typeface="Arial"/>
                <a:cs typeface="Arial"/>
                <a:sym typeface="Arial"/>
              </a:rPr>
              <a:t>CongrèsForestier, Casino Berne</a:t>
            </a:r>
          </a:p>
          <a:p>
            <a:pPr algn="l">
              <a:lnSpc>
                <a:spcPts val="3038"/>
              </a:lnSpc>
            </a:pPr>
            <a:endParaRPr lang="en-US" sz="2531">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Conditions préalables à une collaboration réussie</a:t>
            </a:r>
          </a:p>
        </p:txBody>
      </p:sp>
      <p:sp>
        <p:nvSpPr>
          <p:cNvPr id="8" name="TextBox 8"/>
          <p:cNvSpPr txBox="1"/>
          <p:nvPr/>
        </p:nvSpPr>
        <p:spPr>
          <a:xfrm>
            <a:off x="689522" y="1291056"/>
            <a:ext cx="6864249" cy="7121062"/>
          </a:xfrm>
          <a:prstGeom prst="rect">
            <a:avLst/>
          </a:prstGeom>
        </p:spPr>
        <p:txBody>
          <a:bodyPr lIns="0" tIns="0" rIns="0" bIns="0" rtlCol="0" anchor="t">
            <a:spAutoFit/>
          </a:bodyPr>
          <a:lstStyle/>
          <a:p>
            <a:pPr marL="322254" lvl="1" indent="-161127" algn="l">
              <a:lnSpc>
                <a:spcPts val="3038"/>
              </a:lnSpc>
              <a:buFont typeface="Arial"/>
              <a:buChar char="•"/>
            </a:pPr>
            <a:r>
              <a:rPr lang="en-US" sz="2531">
                <a:solidFill>
                  <a:srgbClr val="000000"/>
                </a:solidFill>
                <a:latin typeface="Arial"/>
                <a:ea typeface="Arial"/>
                <a:cs typeface="Arial"/>
                <a:sym typeface="Arial"/>
              </a:rPr>
              <a:t>90% de la planification de la chasse se fait au préalable en forêt !</a:t>
            </a:r>
          </a:p>
          <a:p>
            <a:pPr marL="322254" lvl="1" indent="-161127" algn="l">
              <a:lnSpc>
                <a:spcPts val="3038"/>
              </a:lnSpc>
              <a:buFont typeface="Arial"/>
              <a:buChar char="•"/>
            </a:pPr>
            <a:r>
              <a:rPr lang="en-US" sz="2531">
                <a:solidFill>
                  <a:srgbClr val="000000"/>
                </a:solidFill>
                <a:latin typeface="Arial"/>
                <a:ea typeface="Arial"/>
                <a:cs typeface="Arial"/>
                <a:sym typeface="Arial"/>
              </a:rPr>
              <a:t>90% de ces activités concernent des personnes et non des arbres/animaux</a:t>
            </a:r>
          </a:p>
          <a:p>
            <a:pPr marL="322254" lvl="1" indent="-161127" algn="l">
              <a:lnSpc>
                <a:spcPts val="3038"/>
              </a:lnSpc>
              <a:buFont typeface="Arial"/>
              <a:buChar char="•"/>
            </a:pPr>
            <a:r>
              <a:rPr lang="en-US" sz="2531">
                <a:solidFill>
                  <a:srgbClr val="000000"/>
                </a:solidFill>
                <a:latin typeface="Arial"/>
                <a:ea typeface="Arial"/>
                <a:cs typeface="Arial"/>
                <a:sym typeface="Arial"/>
              </a:rPr>
              <a:t>Rien n'est au-dessus d'un traitement respectueux</a:t>
            </a:r>
          </a:p>
          <a:p>
            <a:pPr marL="322254" lvl="1" indent="-161127" algn="l">
              <a:lnSpc>
                <a:spcPts val="3038"/>
              </a:lnSpc>
              <a:buFont typeface="Arial"/>
              <a:buChar char="•"/>
            </a:pPr>
            <a:r>
              <a:rPr lang="en-US" sz="2531">
                <a:solidFill>
                  <a:srgbClr val="000000"/>
                </a:solidFill>
                <a:latin typeface="Arial"/>
                <a:ea typeface="Arial"/>
                <a:cs typeface="Arial"/>
                <a:sym typeface="Arial"/>
              </a:rPr>
              <a:t>Des faits plutôt que des opinions</a:t>
            </a:r>
          </a:p>
        </p:txBody>
      </p:sp>
      <p:sp>
        <p:nvSpPr>
          <p:cNvPr id="9" name="TextBox 9"/>
          <p:cNvSpPr txBox="1"/>
          <p:nvPr/>
        </p:nvSpPr>
        <p:spPr>
          <a:xfrm>
            <a:off x="12569436" y="9037764"/>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
        <p:nvSpPr>
          <p:cNvPr id="10" name="TextBox 10"/>
          <p:cNvSpPr txBox="1"/>
          <p:nvPr/>
        </p:nvSpPr>
        <p:spPr>
          <a:xfrm>
            <a:off x="5808597" y="9037763"/>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
        <p:nvSpPr>
          <p:cNvPr id="11" name="Freeform 11"/>
          <p:cNvSpPr/>
          <p:nvPr/>
        </p:nvSpPr>
        <p:spPr>
          <a:xfrm>
            <a:off x="7629734" y="1461179"/>
            <a:ext cx="10335424" cy="7370502"/>
          </a:xfrm>
          <a:custGeom>
            <a:avLst/>
            <a:gdLst/>
            <a:ahLst/>
            <a:cxnLst/>
            <a:rect l="l" t="t" r="r" b="b"/>
            <a:pathLst>
              <a:path w="10335424" h="7370502">
                <a:moveTo>
                  <a:pt x="0" y="0"/>
                </a:moveTo>
                <a:lnTo>
                  <a:pt x="10335424" y="0"/>
                </a:lnTo>
                <a:lnTo>
                  <a:pt x="10335424" y="7370502"/>
                </a:lnTo>
                <a:lnTo>
                  <a:pt x="0" y="7370502"/>
                </a:lnTo>
                <a:lnTo>
                  <a:pt x="0" y="0"/>
                </a:lnTo>
                <a:close/>
              </a:path>
            </a:pathLst>
          </a:custGeom>
          <a:blipFill>
            <a:blip r:embed="rId3"/>
            <a:stretch>
              <a:fillRect/>
            </a:stretch>
          </a:blipFill>
        </p:spPr>
        <p:txBody>
          <a:bodyPr/>
          <a:lstStyle/>
          <a:p>
            <a:endParaRPr lang="de-CH"/>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Conditions préalables à une collaboration réussie</a:t>
            </a:r>
          </a:p>
        </p:txBody>
      </p:sp>
      <p:sp>
        <p:nvSpPr>
          <p:cNvPr id="8" name="Freeform 8"/>
          <p:cNvSpPr/>
          <p:nvPr/>
        </p:nvSpPr>
        <p:spPr>
          <a:xfrm>
            <a:off x="1004716" y="1715667"/>
            <a:ext cx="7884311" cy="7607428"/>
          </a:xfrm>
          <a:custGeom>
            <a:avLst/>
            <a:gdLst/>
            <a:ahLst/>
            <a:cxnLst/>
            <a:rect l="l" t="t" r="r" b="b"/>
            <a:pathLst>
              <a:path w="7884311" h="7607428">
                <a:moveTo>
                  <a:pt x="0" y="0"/>
                </a:moveTo>
                <a:lnTo>
                  <a:pt x="7884311" y="0"/>
                </a:lnTo>
                <a:lnTo>
                  <a:pt x="7884311" y="7607428"/>
                </a:lnTo>
                <a:lnTo>
                  <a:pt x="0" y="7607428"/>
                </a:lnTo>
                <a:lnTo>
                  <a:pt x="0" y="0"/>
                </a:lnTo>
                <a:close/>
              </a:path>
            </a:pathLst>
          </a:custGeom>
          <a:blipFill>
            <a:blip r:embed="rId3"/>
            <a:stretch>
              <a:fillRect r="-28650" b="-28"/>
            </a:stretch>
          </a:blipFill>
        </p:spPr>
        <p:txBody>
          <a:bodyPr/>
          <a:lstStyle/>
          <a:p>
            <a:endParaRPr lang="de-CH"/>
          </a:p>
        </p:txBody>
      </p:sp>
      <p:sp>
        <p:nvSpPr>
          <p:cNvPr id="9" name="TextBox 9"/>
          <p:cNvSpPr txBox="1"/>
          <p:nvPr/>
        </p:nvSpPr>
        <p:spPr>
          <a:xfrm>
            <a:off x="9123192" y="1630943"/>
            <a:ext cx="8414531" cy="7059541"/>
          </a:xfrm>
          <a:prstGeom prst="rect">
            <a:avLst/>
          </a:prstGeom>
        </p:spPr>
        <p:txBody>
          <a:bodyPr lIns="0" tIns="0" rIns="0" bIns="0" rtlCol="0" anchor="t">
            <a:spAutoFit/>
          </a:bodyPr>
          <a:lstStyle/>
          <a:p>
            <a:pPr algn="l">
              <a:lnSpc>
                <a:spcPts val="4050"/>
              </a:lnSpc>
            </a:pPr>
            <a:r>
              <a:rPr lang="en-US" sz="3375">
                <a:solidFill>
                  <a:srgbClr val="000000"/>
                </a:solidFill>
                <a:latin typeface="Arial"/>
                <a:ea typeface="Arial"/>
                <a:cs typeface="Arial"/>
                <a:sym typeface="Arial"/>
              </a:rPr>
              <a:t>Rassembler les faits</a:t>
            </a:r>
          </a:p>
          <a:p>
            <a:pPr algn="l">
              <a:lnSpc>
                <a:spcPts val="3544"/>
              </a:lnSpc>
            </a:pPr>
            <a:endParaRPr lang="en-US" sz="3375">
              <a:solidFill>
                <a:srgbClr val="000000"/>
              </a:solidFill>
              <a:latin typeface="Arial"/>
              <a:ea typeface="Arial"/>
              <a:cs typeface="Arial"/>
              <a:sym typeface="Arial"/>
            </a:endParaRPr>
          </a:p>
          <a:p>
            <a:pPr marL="375963" lvl="1" indent="-187981" algn="l">
              <a:lnSpc>
                <a:spcPts val="3544"/>
              </a:lnSpc>
              <a:buFont typeface="Arial"/>
              <a:buChar char="•"/>
            </a:pPr>
            <a:r>
              <a:rPr lang="en-US" sz="2953">
                <a:solidFill>
                  <a:srgbClr val="000000"/>
                </a:solidFill>
                <a:latin typeface="Arial"/>
                <a:ea typeface="Arial"/>
                <a:cs typeface="Arial"/>
                <a:sym typeface="Arial"/>
              </a:rPr>
              <a:t>Effectif du gibier (nombre d’individus, évolution, composition)</a:t>
            </a:r>
          </a:p>
          <a:p>
            <a:pPr marL="375963" lvl="1" indent="-187981" algn="l">
              <a:lnSpc>
                <a:spcPts val="3544"/>
              </a:lnSpc>
              <a:buFont typeface="Arial"/>
              <a:buChar char="•"/>
            </a:pPr>
            <a:r>
              <a:rPr lang="en-US" sz="2953">
                <a:solidFill>
                  <a:srgbClr val="000000"/>
                </a:solidFill>
                <a:latin typeface="Arial"/>
                <a:ea typeface="Arial"/>
                <a:cs typeface="Arial"/>
                <a:sym typeface="Arial"/>
              </a:rPr>
              <a:t>Déterminer les conditions du rajeunissement</a:t>
            </a:r>
          </a:p>
          <a:p>
            <a:pPr marL="375963" lvl="1" indent="-187981" algn="l">
              <a:lnSpc>
                <a:spcPts val="3544"/>
              </a:lnSpc>
              <a:buFont typeface="Arial"/>
              <a:buChar char="•"/>
            </a:pPr>
            <a:r>
              <a:rPr lang="en-US" sz="2953">
                <a:solidFill>
                  <a:srgbClr val="000000"/>
                </a:solidFill>
                <a:latin typeface="Arial"/>
                <a:ea typeface="Arial"/>
                <a:cs typeface="Arial"/>
                <a:sym typeface="Arial"/>
              </a:rPr>
              <a:t>Déterminer la situation de l'abroutissement (qualitativement par consensus, quantitativement en cas de désaccord)</a:t>
            </a:r>
          </a:p>
          <a:p>
            <a:pPr marL="375963" lvl="1" indent="-187981" algn="l">
              <a:lnSpc>
                <a:spcPts val="3544"/>
              </a:lnSpc>
              <a:buFont typeface="Arial"/>
              <a:buChar char="•"/>
            </a:pPr>
            <a:r>
              <a:rPr lang="en-US" sz="2953">
                <a:solidFill>
                  <a:srgbClr val="000000"/>
                </a:solidFill>
                <a:latin typeface="Arial"/>
                <a:ea typeface="Arial"/>
                <a:cs typeface="Arial"/>
                <a:sym typeface="Arial"/>
              </a:rPr>
              <a:t>Cause des problèmes de rajeunissement?</a:t>
            </a:r>
          </a:p>
          <a:p>
            <a:pPr marL="375963" lvl="1" indent="-187981" algn="l">
              <a:lnSpc>
                <a:spcPts val="3544"/>
              </a:lnSpc>
              <a:buFont typeface="Arial"/>
              <a:buChar char="•"/>
            </a:pPr>
            <a:r>
              <a:rPr lang="en-US" sz="2953">
                <a:solidFill>
                  <a:srgbClr val="000000"/>
                </a:solidFill>
                <a:latin typeface="Arial"/>
                <a:ea typeface="Arial"/>
                <a:cs typeface="Arial"/>
                <a:sym typeface="Arial"/>
              </a:rPr>
              <a:t>Objectifs sylvicoles?</a:t>
            </a:r>
          </a:p>
          <a:p>
            <a:pPr marL="375963" lvl="1" indent="-187981" algn="l">
              <a:lnSpc>
                <a:spcPts val="3544"/>
              </a:lnSpc>
              <a:buFont typeface="Arial"/>
              <a:buChar char="•"/>
            </a:pPr>
            <a:r>
              <a:rPr lang="en-US" sz="2953">
                <a:solidFill>
                  <a:srgbClr val="000000"/>
                </a:solidFill>
                <a:latin typeface="Arial"/>
                <a:ea typeface="Arial"/>
                <a:cs typeface="Arial"/>
                <a:sym typeface="Arial"/>
              </a:rPr>
              <a:t>Objectifs de planification de chasse?</a:t>
            </a:r>
          </a:p>
        </p:txBody>
      </p:sp>
      <p:grpSp>
        <p:nvGrpSpPr>
          <p:cNvPr id="10" name="Group 10"/>
          <p:cNvGrpSpPr/>
          <p:nvPr/>
        </p:nvGrpSpPr>
        <p:grpSpPr>
          <a:xfrm rot="-756642">
            <a:off x="862569" y="5662024"/>
            <a:ext cx="8277916" cy="681844"/>
            <a:chOff x="0" y="0"/>
            <a:chExt cx="11037222" cy="909125"/>
          </a:xfrm>
        </p:grpSpPr>
        <p:sp>
          <p:nvSpPr>
            <p:cNvPr id="11" name="Freeform 11"/>
            <p:cNvSpPr/>
            <p:nvPr/>
          </p:nvSpPr>
          <p:spPr>
            <a:xfrm>
              <a:off x="0" y="0"/>
              <a:ext cx="11037189" cy="909066"/>
            </a:xfrm>
            <a:custGeom>
              <a:avLst/>
              <a:gdLst/>
              <a:ahLst/>
              <a:cxnLst/>
              <a:rect l="l" t="t" r="r" b="b"/>
              <a:pathLst>
                <a:path w="11037189" h="909066">
                  <a:moveTo>
                    <a:pt x="0" y="0"/>
                  </a:moveTo>
                  <a:lnTo>
                    <a:pt x="11037189" y="0"/>
                  </a:lnTo>
                  <a:lnTo>
                    <a:pt x="11037189" y="909066"/>
                  </a:lnTo>
                  <a:lnTo>
                    <a:pt x="0" y="909066"/>
                  </a:lnTo>
                  <a:close/>
                </a:path>
              </a:pathLst>
            </a:custGeom>
            <a:solidFill>
              <a:srgbClr val="F8FF44"/>
            </a:solidFill>
          </p:spPr>
          <p:txBody>
            <a:bodyPr/>
            <a:lstStyle/>
            <a:p>
              <a:endParaRPr lang="de-CH"/>
            </a:p>
          </p:txBody>
        </p:sp>
        <p:sp>
          <p:nvSpPr>
            <p:cNvPr id="12" name="TextBox 12"/>
            <p:cNvSpPr txBox="1"/>
            <p:nvPr/>
          </p:nvSpPr>
          <p:spPr>
            <a:xfrm>
              <a:off x="0" y="-76200"/>
              <a:ext cx="11037222" cy="985325"/>
            </a:xfrm>
            <a:prstGeom prst="rect">
              <a:avLst/>
            </a:prstGeom>
          </p:spPr>
          <p:txBody>
            <a:bodyPr lIns="50800" tIns="50800" rIns="50800" bIns="50800" rtlCol="0" anchor="t"/>
            <a:lstStyle/>
            <a:p>
              <a:pPr algn="l">
                <a:lnSpc>
                  <a:spcPts val="4557"/>
                </a:lnSpc>
              </a:pPr>
              <a:r>
                <a:rPr lang="en-US" sz="3797">
                  <a:solidFill>
                    <a:srgbClr val="000000"/>
                  </a:solidFill>
                  <a:latin typeface="Arial"/>
                  <a:ea typeface="Arial"/>
                  <a:cs typeface="Arial"/>
                  <a:sym typeface="Arial"/>
                </a:rPr>
                <a:t>Honnête, équitable et transparent</a:t>
              </a:r>
            </a:p>
          </p:txBody>
        </p:sp>
      </p:grpSp>
      <p:sp>
        <p:nvSpPr>
          <p:cNvPr id="13" name="TextBox 13"/>
          <p:cNvSpPr txBox="1"/>
          <p:nvPr/>
        </p:nvSpPr>
        <p:spPr>
          <a:xfrm>
            <a:off x="7797138" y="9037764"/>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Freeform 7" descr="V:\Benutzer\dominik.thiel\Wald\Fotos\Begehung Rolf Ehrbar\P9240193.JPG"/>
          <p:cNvSpPr/>
          <p:nvPr/>
        </p:nvSpPr>
        <p:spPr>
          <a:xfrm>
            <a:off x="708659" y="1864077"/>
            <a:ext cx="7892433" cy="7636418"/>
          </a:xfrm>
          <a:custGeom>
            <a:avLst/>
            <a:gdLst/>
            <a:ahLst/>
            <a:cxnLst/>
            <a:rect l="l" t="t" r="r" b="b"/>
            <a:pathLst>
              <a:path w="7892433" h="7636418">
                <a:moveTo>
                  <a:pt x="0" y="0"/>
                </a:moveTo>
                <a:lnTo>
                  <a:pt x="7892434" y="0"/>
                </a:lnTo>
                <a:lnTo>
                  <a:pt x="7892434" y="7636418"/>
                </a:lnTo>
                <a:lnTo>
                  <a:pt x="0" y="7636418"/>
                </a:lnTo>
                <a:lnTo>
                  <a:pt x="0" y="0"/>
                </a:lnTo>
                <a:close/>
              </a:path>
            </a:pathLst>
          </a:custGeom>
          <a:blipFill>
            <a:blip r:embed="rId3"/>
            <a:stretch>
              <a:fillRect b="-18035"/>
            </a:stretch>
          </a:blipFill>
        </p:spPr>
        <p:txBody>
          <a:bodyPr/>
          <a:lstStyle/>
          <a:p>
            <a:endParaRPr lang="de-CH"/>
          </a:p>
        </p:txBody>
      </p:sp>
      <p:sp>
        <p:nvSpPr>
          <p:cNvPr id="8" name="TextBox 8"/>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Conditions préalables à une collaboration réussie</a:t>
            </a:r>
          </a:p>
        </p:txBody>
      </p:sp>
      <p:sp>
        <p:nvSpPr>
          <p:cNvPr id="9" name="TextBox 9"/>
          <p:cNvSpPr txBox="1"/>
          <p:nvPr/>
        </p:nvSpPr>
        <p:spPr>
          <a:xfrm>
            <a:off x="9123192" y="1621418"/>
            <a:ext cx="8414531" cy="7069066"/>
          </a:xfrm>
          <a:prstGeom prst="rect">
            <a:avLst/>
          </a:prstGeom>
        </p:spPr>
        <p:txBody>
          <a:bodyPr lIns="0" tIns="0" rIns="0" bIns="0" rtlCol="0" anchor="t">
            <a:spAutoFit/>
          </a:bodyPr>
          <a:lstStyle/>
          <a:p>
            <a:pPr algn="l">
              <a:lnSpc>
                <a:spcPts val="4430"/>
              </a:lnSpc>
            </a:pPr>
            <a:r>
              <a:rPr lang="en-US" sz="3692">
                <a:solidFill>
                  <a:srgbClr val="000000"/>
                </a:solidFill>
                <a:latin typeface="Arial"/>
                <a:ea typeface="Arial"/>
                <a:cs typeface="Arial"/>
                <a:sym typeface="Arial"/>
              </a:rPr>
              <a:t>Inspections conjointes</a:t>
            </a:r>
          </a:p>
          <a:p>
            <a:pPr algn="l">
              <a:lnSpc>
                <a:spcPts val="3038"/>
              </a:lnSpc>
            </a:pPr>
            <a:endParaRPr lang="en-US" sz="3692">
              <a:solidFill>
                <a:srgbClr val="000000"/>
              </a:solidFill>
              <a:latin typeface="Arial"/>
              <a:ea typeface="Arial"/>
              <a:cs typeface="Arial"/>
              <a:sym typeface="Arial"/>
            </a:endParaRPr>
          </a:p>
          <a:p>
            <a:pPr marL="322254" lvl="1" indent="-161127" algn="l">
              <a:lnSpc>
                <a:spcPts val="3038"/>
              </a:lnSpc>
              <a:buFont typeface="Arial"/>
              <a:buChar char="•"/>
            </a:pPr>
            <a:r>
              <a:rPr lang="en-US" sz="2531">
                <a:solidFill>
                  <a:srgbClr val="000000"/>
                </a:solidFill>
                <a:latin typeface="Arial"/>
                <a:ea typeface="Arial"/>
                <a:cs typeface="Arial"/>
                <a:sym typeface="Arial"/>
              </a:rPr>
              <a:t>Examiner ensemble les bons et les mauvais exemples sur place</a:t>
            </a:r>
          </a:p>
          <a:p>
            <a:pPr marL="322254" lvl="1" indent="-161127" algn="l">
              <a:lnSpc>
                <a:spcPts val="3038"/>
              </a:lnSpc>
              <a:buFont typeface="Arial"/>
              <a:buChar char="•"/>
            </a:pPr>
            <a:r>
              <a:rPr lang="en-US" sz="2531">
                <a:solidFill>
                  <a:srgbClr val="000000"/>
                </a:solidFill>
                <a:latin typeface="Arial"/>
                <a:ea typeface="Arial"/>
                <a:cs typeface="Arial"/>
                <a:sym typeface="Arial"/>
              </a:rPr>
              <a:t>Qu’est-ce que les forestiers, qu’est-ce que la chasse peuvent apporter dans un cas spécifique?</a:t>
            </a:r>
          </a:p>
          <a:p>
            <a:pPr marL="322254" lvl="1" indent="-161127" algn="l">
              <a:lnSpc>
                <a:spcPts val="3038"/>
              </a:lnSpc>
              <a:buFont typeface="Arial"/>
              <a:buChar char="•"/>
            </a:pPr>
            <a:r>
              <a:rPr lang="en-US" sz="2531">
                <a:solidFill>
                  <a:srgbClr val="000000"/>
                </a:solidFill>
                <a:latin typeface="Arial"/>
                <a:ea typeface="Arial"/>
                <a:cs typeface="Arial"/>
                <a:sym typeface="Arial"/>
              </a:rPr>
              <a:t>Déterminer, mettre en œuvre, enregistrer, contrôler les mesures</a:t>
            </a:r>
          </a:p>
          <a:p>
            <a:pPr marL="322254" lvl="1" indent="-161127" algn="l">
              <a:lnSpc>
                <a:spcPts val="3038"/>
              </a:lnSpc>
              <a:buFont typeface="Arial"/>
              <a:buChar char="•"/>
            </a:pPr>
            <a:r>
              <a:rPr lang="en-US" sz="2531">
                <a:solidFill>
                  <a:srgbClr val="000000"/>
                </a:solidFill>
                <a:latin typeface="Arial"/>
                <a:ea typeface="Arial"/>
                <a:cs typeface="Arial"/>
                <a:sym typeface="Arial"/>
              </a:rPr>
              <a:t>Faire connaître les succès, les fêter, s’en réjouir</a:t>
            </a:r>
          </a:p>
          <a:p>
            <a:pPr marL="322254" lvl="1" indent="-161127" algn="l">
              <a:lnSpc>
                <a:spcPts val="3038"/>
              </a:lnSpc>
              <a:buFont typeface="Arial"/>
              <a:buChar char="•"/>
            </a:pPr>
            <a:r>
              <a:rPr lang="en-US" sz="2531">
                <a:solidFill>
                  <a:srgbClr val="000000"/>
                </a:solidFill>
                <a:latin typeface="Arial"/>
                <a:ea typeface="Arial"/>
                <a:cs typeface="Arial"/>
                <a:sym typeface="Arial"/>
              </a:rPr>
              <a:t>S’écouter mutuellement et reconnaître les compétences de l’autre</a:t>
            </a:r>
          </a:p>
        </p:txBody>
      </p:sp>
      <p:sp>
        <p:nvSpPr>
          <p:cNvPr id="10" name="TextBox 10"/>
          <p:cNvSpPr txBox="1"/>
          <p:nvPr/>
        </p:nvSpPr>
        <p:spPr>
          <a:xfrm>
            <a:off x="7797138" y="9037764"/>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Conditions préalables à une collaboration réussie</a:t>
            </a:r>
          </a:p>
        </p:txBody>
      </p:sp>
      <p:sp>
        <p:nvSpPr>
          <p:cNvPr id="8" name="TextBox 8"/>
          <p:cNvSpPr txBox="1"/>
          <p:nvPr/>
        </p:nvSpPr>
        <p:spPr>
          <a:xfrm>
            <a:off x="7933592" y="1630943"/>
            <a:ext cx="9604131" cy="7161784"/>
          </a:xfrm>
          <a:prstGeom prst="rect">
            <a:avLst/>
          </a:prstGeom>
        </p:spPr>
        <p:txBody>
          <a:bodyPr lIns="0" tIns="0" rIns="0" bIns="0" rtlCol="0" anchor="t">
            <a:spAutoFit/>
          </a:bodyPr>
          <a:lstStyle/>
          <a:p>
            <a:pPr algn="l">
              <a:lnSpc>
                <a:spcPts val="4050"/>
              </a:lnSpc>
            </a:pPr>
            <a:r>
              <a:rPr lang="en-US" sz="3375">
                <a:solidFill>
                  <a:srgbClr val="000000"/>
                </a:solidFill>
                <a:latin typeface="Arial"/>
                <a:ea typeface="Arial"/>
                <a:cs typeface="Arial"/>
                <a:sym typeface="Arial"/>
              </a:rPr>
              <a:t>Discuter sur place (par ex.)</a:t>
            </a:r>
          </a:p>
          <a:p>
            <a:pPr algn="l">
              <a:lnSpc>
                <a:spcPts val="3038"/>
              </a:lnSpc>
            </a:pPr>
            <a:endParaRPr lang="en-US" sz="3375">
              <a:solidFill>
                <a:srgbClr val="000000"/>
              </a:solidFill>
              <a:latin typeface="Arial"/>
              <a:ea typeface="Arial"/>
              <a:cs typeface="Arial"/>
              <a:sym typeface="Arial"/>
            </a:endParaRPr>
          </a:p>
          <a:p>
            <a:pPr marL="322254" lvl="1" indent="-161127" algn="l">
              <a:lnSpc>
                <a:spcPts val="3038"/>
              </a:lnSpc>
              <a:buFont typeface="Arial"/>
              <a:buChar char="•"/>
            </a:pPr>
            <a:r>
              <a:rPr lang="en-US" sz="2531">
                <a:solidFill>
                  <a:srgbClr val="000000"/>
                </a:solidFill>
                <a:latin typeface="Arial"/>
                <a:ea typeface="Arial"/>
                <a:cs typeface="Arial"/>
                <a:sym typeface="Arial"/>
              </a:rPr>
              <a:t>Quelle est l’histoire du site?</a:t>
            </a:r>
          </a:p>
          <a:p>
            <a:pPr marL="322254" lvl="1" indent="-161127" algn="l">
              <a:lnSpc>
                <a:spcPts val="3038"/>
              </a:lnSpc>
              <a:buFont typeface="Arial"/>
              <a:buChar char="•"/>
            </a:pPr>
            <a:r>
              <a:rPr lang="en-US" sz="2531">
                <a:solidFill>
                  <a:srgbClr val="000000"/>
                </a:solidFill>
                <a:latin typeface="Arial"/>
                <a:ea typeface="Arial"/>
                <a:cs typeface="Arial"/>
                <a:sym typeface="Arial"/>
              </a:rPr>
              <a:t>Quelle est la fonction forestière pertinente?</a:t>
            </a:r>
          </a:p>
          <a:p>
            <a:pPr marL="322254" lvl="1" indent="-161127" algn="l">
              <a:lnSpc>
                <a:spcPts val="3038"/>
              </a:lnSpc>
              <a:buFont typeface="Arial"/>
              <a:buChar char="•"/>
            </a:pPr>
            <a:r>
              <a:rPr lang="en-US" sz="2531">
                <a:solidFill>
                  <a:srgbClr val="000000"/>
                </a:solidFill>
                <a:latin typeface="Arial"/>
                <a:ea typeface="Arial"/>
                <a:cs typeface="Arial"/>
                <a:sym typeface="Arial"/>
              </a:rPr>
              <a:t>Y a-t-il assez de lumière ?</a:t>
            </a:r>
          </a:p>
          <a:p>
            <a:pPr marL="322254" lvl="1" indent="-161127" algn="l">
              <a:lnSpc>
                <a:spcPts val="3038"/>
              </a:lnSpc>
              <a:buFont typeface="Arial"/>
              <a:buChar char="•"/>
            </a:pPr>
            <a:r>
              <a:rPr lang="en-US" sz="2531">
                <a:solidFill>
                  <a:srgbClr val="000000"/>
                </a:solidFill>
                <a:latin typeface="Arial"/>
                <a:ea typeface="Arial"/>
                <a:cs typeface="Arial"/>
                <a:sym typeface="Arial"/>
              </a:rPr>
              <a:t>La concurrence entre les espèces végétales est-elle déterminante?</a:t>
            </a:r>
          </a:p>
          <a:p>
            <a:pPr marL="322254" lvl="1" indent="-161127" algn="l">
              <a:lnSpc>
                <a:spcPts val="3038"/>
              </a:lnSpc>
              <a:buFont typeface="Arial"/>
              <a:buChar char="•"/>
            </a:pPr>
            <a:r>
              <a:rPr lang="en-US" sz="2531">
                <a:solidFill>
                  <a:srgbClr val="000000"/>
                </a:solidFill>
                <a:latin typeface="Arial"/>
                <a:ea typeface="Arial"/>
                <a:cs typeface="Arial"/>
                <a:sym typeface="Arial"/>
              </a:rPr>
              <a:t>Y a-t-il assez d’arbres semenciers?</a:t>
            </a:r>
          </a:p>
          <a:p>
            <a:pPr marL="322254" lvl="1" indent="-161127" algn="l">
              <a:lnSpc>
                <a:spcPts val="3038"/>
              </a:lnSpc>
              <a:buFont typeface="Arial"/>
              <a:buChar char="•"/>
            </a:pPr>
            <a:r>
              <a:rPr lang="en-US" sz="2531">
                <a:solidFill>
                  <a:srgbClr val="000000"/>
                </a:solidFill>
                <a:latin typeface="Arial"/>
                <a:ea typeface="Arial"/>
                <a:cs typeface="Arial"/>
                <a:sym typeface="Arial"/>
              </a:rPr>
              <a:t>Quelle espèce de gibier est pertinente ici?</a:t>
            </a:r>
          </a:p>
          <a:p>
            <a:pPr marL="322254" lvl="1" indent="-161127" algn="l">
              <a:lnSpc>
                <a:spcPts val="3038"/>
              </a:lnSpc>
              <a:buFont typeface="Arial"/>
              <a:buChar char="•"/>
            </a:pPr>
            <a:r>
              <a:rPr lang="en-US" sz="2531">
                <a:solidFill>
                  <a:srgbClr val="000000"/>
                </a:solidFill>
                <a:latin typeface="Arial"/>
                <a:ea typeface="Arial"/>
                <a:cs typeface="Arial"/>
                <a:sym typeface="Arial"/>
              </a:rPr>
              <a:t>Quels sont les facteurs qui sont avantageux ici?</a:t>
            </a:r>
          </a:p>
          <a:p>
            <a:pPr marL="322254" lvl="1" indent="-161127" algn="l">
              <a:lnSpc>
                <a:spcPts val="3038"/>
              </a:lnSpc>
              <a:buFont typeface="Arial"/>
              <a:buChar char="•"/>
            </a:pPr>
            <a:r>
              <a:rPr lang="en-US" sz="2531">
                <a:solidFill>
                  <a:srgbClr val="000000"/>
                </a:solidFill>
                <a:latin typeface="Arial"/>
                <a:ea typeface="Arial"/>
                <a:cs typeface="Arial"/>
                <a:sym typeface="Arial"/>
              </a:rPr>
              <a:t>Quelles mesures peuvent améliorer la situation?</a:t>
            </a:r>
          </a:p>
          <a:p>
            <a:pPr marL="322254" lvl="1" indent="-161127" algn="l">
              <a:lnSpc>
                <a:spcPts val="3038"/>
              </a:lnSpc>
              <a:buFont typeface="Arial"/>
              <a:buChar char="•"/>
            </a:pPr>
            <a:r>
              <a:rPr lang="en-US" sz="2531">
                <a:solidFill>
                  <a:srgbClr val="000000"/>
                </a:solidFill>
                <a:latin typeface="Arial"/>
                <a:ea typeface="Arial"/>
                <a:cs typeface="Arial"/>
                <a:sym typeface="Arial"/>
              </a:rPr>
              <a:t>La chasse peut-elle aider ici?</a:t>
            </a:r>
          </a:p>
        </p:txBody>
      </p:sp>
      <p:sp>
        <p:nvSpPr>
          <p:cNvPr id="9" name="TextBox 9"/>
          <p:cNvSpPr txBox="1"/>
          <p:nvPr/>
        </p:nvSpPr>
        <p:spPr>
          <a:xfrm>
            <a:off x="5353103" y="4730953"/>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
        <p:nvSpPr>
          <p:cNvPr id="10" name="TextBox 10"/>
          <p:cNvSpPr txBox="1"/>
          <p:nvPr/>
        </p:nvSpPr>
        <p:spPr>
          <a:xfrm>
            <a:off x="5530518" y="8809872"/>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
        <p:nvSpPr>
          <p:cNvPr id="11" name="Freeform 11"/>
          <p:cNvSpPr/>
          <p:nvPr/>
        </p:nvSpPr>
        <p:spPr>
          <a:xfrm>
            <a:off x="559626" y="1207916"/>
            <a:ext cx="6753078" cy="7820708"/>
          </a:xfrm>
          <a:custGeom>
            <a:avLst/>
            <a:gdLst/>
            <a:ahLst/>
            <a:cxnLst/>
            <a:rect l="l" t="t" r="r" b="b"/>
            <a:pathLst>
              <a:path w="6753078" h="7820708">
                <a:moveTo>
                  <a:pt x="0" y="0"/>
                </a:moveTo>
                <a:lnTo>
                  <a:pt x="6753078" y="0"/>
                </a:lnTo>
                <a:lnTo>
                  <a:pt x="6753078" y="7820708"/>
                </a:lnTo>
                <a:lnTo>
                  <a:pt x="0" y="7820708"/>
                </a:lnTo>
                <a:lnTo>
                  <a:pt x="0" y="0"/>
                </a:lnTo>
                <a:close/>
              </a:path>
            </a:pathLst>
          </a:custGeom>
          <a:blipFill>
            <a:blip r:embed="rId3"/>
            <a:stretch>
              <a:fillRect/>
            </a:stretch>
          </a:blipFill>
        </p:spPr>
        <p:txBody>
          <a:bodyPr/>
          <a:lstStyle/>
          <a:p>
            <a:endParaRPr lang="de-CH"/>
          </a:p>
        </p:txBody>
      </p:sp>
      <p:sp>
        <p:nvSpPr>
          <p:cNvPr id="12" name="TextBox 12"/>
          <p:cNvSpPr txBox="1"/>
          <p:nvPr/>
        </p:nvSpPr>
        <p:spPr>
          <a:xfrm>
            <a:off x="5138382" y="4652017"/>
            <a:ext cx="8966452"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
        <p:nvSpPr>
          <p:cNvPr id="13" name="TextBox 13"/>
          <p:cNvSpPr txBox="1"/>
          <p:nvPr/>
        </p:nvSpPr>
        <p:spPr>
          <a:xfrm>
            <a:off x="6324021" y="8517653"/>
            <a:ext cx="8967819"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3" name="TextBox 3"/>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Exemples de réussites sur le terrain</a:t>
            </a:r>
          </a:p>
        </p:txBody>
      </p:sp>
      <p:sp>
        <p:nvSpPr>
          <p:cNvPr id="4" name="Freeform 4"/>
          <p:cNvSpPr/>
          <p:nvPr/>
        </p:nvSpPr>
        <p:spPr>
          <a:xfrm>
            <a:off x="609119" y="1189578"/>
            <a:ext cx="3836806" cy="8016878"/>
          </a:xfrm>
          <a:custGeom>
            <a:avLst/>
            <a:gdLst/>
            <a:ahLst/>
            <a:cxnLst/>
            <a:rect l="l" t="t" r="r" b="b"/>
            <a:pathLst>
              <a:path w="3836806" h="8016878">
                <a:moveTo>
                  <a:pt x="0" y="0"/>
                </a:moveTo>
                <a:lnTo>
                  <a:pt x="3836806" y="0"/>
                </a:lnTo>
                <a:lnTo>
                  <a:pt x="3836806" y="8016878"/>
                </a:lnTo>
                <a:lnTo>
                  <a:pt x="0" y="8016878"/>
                </a:lnTo>
                <a:lnTo>
                  <a:pt x="0" y="0"/>
                </a:lnTo>
                <a:close/>
              </a:path>
            </a:pathLst>
          </a:custGeom>
          <a:blipFill>
            <a:blip r:embed="rId3"/>
            <a:stretch>
              <a:fillRect b="-362"/>
            </a:stretch>
          </a:blipFill>
        </p:spPr>
        <p:txBody>
          <a:bodyPr/>
          <a:lstStyle/>
          <a:p>
            <a:endParaRPr lang="de-CH"/>
          </a:p>
        </p:txBody>
      </p:sp>
      <p:sp>
        <p:nvSpPr>
          <p:cNvPr id="5" name="Freeform 5"/>
          <p:cNvSpPr/>
          <p:nvPr/>
        </p:nvSpPr>
        <p:spPr>
          <a:xfrm>
            <a:off x="4787941" y="1186336"/>
            <a:ext cx="4343373" cy="8071964"/>
          </a:xfrm>
          <a:custGeom>
            <a:avLst/>
            <a:gdLst/>
            <a:ahLst/>
            <a:cxnLst/>
            <a:rect l="l" t="t" r="r" b="b"/>
            <a:pathLst>
              <a:path w="4343373" h="8071964">
                <a:moveTo>
                  <a:pt x="0" y="0"/>
                </a:moveTo>
                <a:lnTo>
                  <a:pt x="4343373" y="0"/>
                </a:lnTo>
                <a:lnTo>
                  <a:pt x="4343373" y="8071964"/>
                </a:lnTo>
                <a:lnTo>
                  <a:pt x="0" y="8071964"/>
                </a:lnTo>
                <a:lnTo>
                  <a:pt x="0" y="0"/>
                </a:lnTo>
                <a:close/>
              </a:path>
            </a:pathLst>
          </a:custGeom>
          <a:blipFill>
            <a:blip r:embed="rId4"/>
            <a:stretch>
              <a:fillRect b="-150"/>
            </a:stretch>
          </a:blipFill>
        </p:spPr>
        <p:txBody>
          <a:bodyPr/>
          <a:lstStyle/>
          <a:p>
            <a:endParaRPr lang="de-CH"/>
          </a:p>
        </p:txBody>
      </p:sp>
      <p:grpSp>
        <p:nvGrpSpPr>
          <p:cNvPr id="6" name="Group 6"/>
          <p:cNvGrpSpPr/>
          <p:nvPr/>
        </p:nvGrpSpPr>
        <p:grpSpPr>
          <a:xfrm>
            <a:off x="4873142" y="1515559"/>
            <a:ext cx="1647485" cy="457962"/>
            <a:chOff x="0" y="0"/>
            <a:chExt cx="433906" cy="120616"/>
          </a:xfrm>
        </p:grpSpPr>
        <p:sp>
          <p:nvSpPr>
            <p:cNvPr id="7" name="Freeform 7"/>
            <p:cNvSpPr/>
            <p:nvPr/>
          </p:nvSpPr>
          <p:spPr>
            <a:xfrm>
              <a:off x="0" y="0"/>
              <a:ext cx="433906" cy="120616"/>
            </a:xfrm>
            <a:custGeom>
              <a:avLst/>
              <a:gdLst/>
              <a:ahLst/>
              <a:cxnLst/>
              <a:rect l="l" t="t" r="r" b="b"/>
              <a:pathLst>
                <a:path w="433906" h="120616">
                  <a:moveTo>
                    <a:pt x="0" y="0"/>
                  </a:moveTo>
                  <a:lnTo>
                    <a:pt x="433906" y="0"/>
                  </a:lnTo>
                  <a:lnTo>
                    <a:pt x="433906" y="120616"/>
                  </a:lnTo>
                  <a:lnTo>
                    <a:pt x="0" y="120616"/>
                  </a:lnTo>
                  <a:close/>
                </a:path>
              </a:pathLst>
            </a:custGeom>
            <a:solidFill>
              <a:srgbClr val="FEFFFE"/>
            </a:solidFill>
          </p:spPr>
          <p:txBody>
            <a:bodyPr/>
            <a:lstStyle/>
            <a:p>
              <a:endParaRPr lang="de-CH"/>
            </a:p>
          </p:txBody>
        </p:sp>
        <p:sp>
          <p:nvSpPr>
            <p:cNvPr id="8" name="TextBox 8"/>
            <p:cNvSpPr txBox="1"/>
            <p:nvPr/>
          </p:nvSpPr>
          <p:spPr>
            <a:xfrm>
              <a:off x="0" y="-28575"/>
              <a:ext cx="433906"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1 contrôle du rajeunissement</a:t>
              </a:r>
            </a:p>
          </p:txBody>
        </p:sp>
      </p:grpSp>
      <p:sp>
        <p:nvSpPr>
          <p:cNvPr id="9" name="TextBox 9"/>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10" name="TextBox 10"/>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11" name="TextBox 11"/>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12" name="TextBox 12"/>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13" name="TextBox 13"/>
          <p:cNvSpPr txBox="1"/>
          <p:nvPr/>
        </p:nvSpPr>
        <p:spPr>
          <a:xfrm>
            <a:off x="9756740" y="1110551"/>
            <a:ext cx="7672413" cy="7078591"/>
          </a:xfrm>
          <a:prstGeom prst="rect">
            <a:avLst/>
          </a:prstGeom>
        </p:spPr>
        <p:txBody>
          <a:bodyPr lIns="0" tIns="0" rIns="0" bIns="0" rtlCol="0" anchor="t">
            <a:spAutoFit/>
          </a:bodyPr>
          <a:lstStyle/>
          <a:p>
            <a:pPr algn="l">
              <a:lnSpc>
                <a:spcPts val="4810"/>
              </a:lnSpc>
            </a:pPr>
            <a:r>
              <a:rPr lang="en-US" sz="4008">
                <a:solidFill>
                  <a:srgbClr val="000000"/>
                </a:solidFill>
                <a:latin typeface="Arial"/>
                <a:ea typeface="Arial"/>
                <a:cs typeface="Arial"/>
                <a:sym typeface="Arial"/>
              </a:rPr>
              <a:t>Commission forêt gibier habitat (WWLK)</a:t>
            </a:r>
          </a:p>
          <a:p>
            <a:pPr algn="l">
              <a:lnSpc>
                <a:spcPts val="3038"/>
              </a:lnSpc>
            </a:pPr>
            <a:endParaRPr lang="en-US" sz="4008">
              <a:solidFill>
                <a:srgbClr val="000000"/>
              </a:solidFill>
              <a:latin typeface="Arial"/>
              <a:ea typeface="Arial"/>
              <a:cs typeface="Arial"/>
              <a:sym typeface="Arial"/>
            </a:endParaRPr>
          </a:p>
          <a:p>
            <a:pPr marL="322254" lvl="1" indent="-161127" algn="l">
              <a:lnSpc>
                <a:spcPts val="3038"/>
              </a:lnSpc>
              <a:buFont typeface="Arial"/>
              <a:buChar char="•"/>
            </a:pPr>
            <a:r>
              <a:rPr lang="en-US" sz="2531">
                <a:solidFill>
                  <a:srgbClr val="000000"/>
                </a:solidFill>
                <a:latin typeface="Arial"/>
                <a:ea typeface="Arial"/>
                <a:cs typeface="Arial"/>
                <a:sym typeface="Arial"/>
              </a:rPr>
              <a:t>2012 fondation</a:t>
            </a:r>
          </a:p>
          <a:p>
            <a:pPr marL="322254" lvl="1" indent="-161127" algn="l">
              <a:lnSpc>
                <a:spcPts val="3038"/>
              </a:lnSpc>
              <a:buFont typeface="Arial"/>
              <a:buChar char="•"/>
            </a:pPr>
            <a:r>
              <a:rPr lang="en-US" sz="2531">
                <a:solidFill>
                  <a:srgbClr val="000000"/>
                </a:solidFill>
                <a:latin typeface="Arial"/>
                <a:ea typeface="Arial"/>
                <a:cs typeface="Arial"/>
                <a:sym typeface="Arial"/>
              </a:rPr>
              <a:t>2015 Plan d’action signé par 18 organisations</a:t>
            </a:r>
          </a:p>
          <a:p>
            <a:pPr marL="322254" lvl="1" indent="-161127" algn="l">
              <a:lnSpc>
                <a:spcPts val="3038"/>
              </a:lnSpc>
              <a:buFont typeface="Arial"/>
              <a:buChar char="•"/>
            </a:pPr>
            <a:r>
              <a:rPr lang="en-US" sz="2531">
                <a:solidFill>
                  <a:srgbClr val="000000"/>
                </a:solidFill>
                <a:latin typeface="Arial"/>
                <a:ea typeface="Arial"/>
                <a:cs typeface="Arial"/>
                <a:sym typeface="Arial"/>
              </a:rPr>
              <a:t>Base: coexistence de la forêt et du gibier</a:t>
            </a:r>
          </a:p>
          <a:p>
            <a:pPr marL="322254" lvl="1" indent="-161127" algn="l">
              <a:lnSpc>
                <a:spcPts val="3038"/>
              </a:lnSpc>
              <a:buFont typeface="Arial"/>
              <a:buChar char="•"/>
            </a:pPr>
            <a:r>
              <a:rPr lang="en-US" sz="2531">
                <a:solidFill>
                  <a:srgbClr val="000000"/>
                </a:solidFill>
                <a:latin typeface="Arial"/>
                <a:ea typeface="Arial"/>
                <a:cs typeface="Arial"/>
                <a:sym typeface="Arial"/>
              </a:rPr>
              <a:t>Assurer celle-ci à travers des planifications sylvicole et de la chasse</a:t>
            </a:r>
          </a:p>
          <a:p>
            <a:pPr marL="322254" lvl="1" indent="-161127" algn="l">
              <a:lnSpc>
                <a:spcPts val="3038"/>
              </a:lnSpc>
              <a:buFont typeface="Arial"/>
              <a:buChar char="•"/>
            </a:pPr>
            <a:r>
              <a:rPr lang="en-US" sz="2531">
                <a:solidFill>
                  <a:srgbClr val="000000"/>
                </a:solidFill>
                <a:latin typeface="Arial"/>
                <a:ea typeface="Arial"/>
                <a:cs typeface="Arial"/>
                <a:sym typeface="Arial"/>
              </a:rPr>
              <a:t>Travailler ensemble sur une zone de tensions</a:t>
            </a:r>
          </a:p>
          <a:p>
            <a:pPr marL="322254" lvl="1" indent="-161127" algn="l">
              <a:lnSpc>
                <a:spcPts val="3038"/>
              </a:lnSpc>
              <a:buFont typeface="Arial"/>
              <a:buChar char="•"/>
            </a:pPr>
            <a:r>
              <a:rPr lang="en-US" sz="2531">
                <a:solidFill>
                  <a:srgbClr val="000000"/>
                </a:solidFill>
                <a:latin typeface="Arial"/>
                <a:ea typeface="Arial"/>
                <a:cs typeface="Arial"/>
                <a:sym typeface="Arial"/>
              </a:rPr>
              <a:t>Chacun a son domaine d’activités et apporte </a:t>
            </a:r>
          </a:p>
          <a:p>
            <a:pPr marL="322254" lvl="1" indent="-161127" algn="l">
              <a:lnSpc>
                <a:spcPts val="3038"/>
              </a:lnSpc>
            </a:pPr>
            <a:r>
              <a:rPr lang="en-US" sz="2531">
                <a:solidFill>
                  <a:srgbClr val="000000"/>
                </a:solidFill>
                <a:latin typeface="Arial"/>
                <a:ea typeface="Arial"/>
                <a:cs typeface="Arial"/>
                <a:sym typeface="Arial"/>
              </a:rPr>
              <a:t>ses compétences</a:t>
            </a:r>
          </a:p>
        </p:txBody>
      </p:sp>
      <p:grpSp>
        <p:nvGrpSpPr>
          <p:cNvPr id="14" name="Group 14"/>
          <p:cNvGrpSpPr/>
          <p:nvPr/>
        </p:nvGrpSpPr>
        <p:grpSpPr>
          <a:xfrm>
            <a:off x="6984036" y="1515559"/>
            <a:ext cx="1564687" cy="457962"/>
            <a:chOff x="0" y="0"/>
            <a:chExt cx="412099" cy="120616"/>
          </a:xfrm>
        </p:grpSpPr>
        <p:sp>
          <p:nvSpPr>
            <p:cNvPr id="15" name="Freeform 15"/>
            <p:cNvSpPr/>
            <p:nvPr/>
          </p:nvSpPr>
          <p:spPr>
            <a:xfrm>
              <a:off x="0" y="0"/>
              <a:ext cx="412099" cy="120616"/>
            </a:xfrm>
            <a:custGeom>
              <a:avLst/>
              <a:gdLst/>
              <a:ahLst/>
              <a:cxnLst/>
              <a:rect l="l" t="t" r="r" b="b"/>
              <a:pathLst>
                <a:path w="412099" h="120616">
                  <a:moveTo>
                    <a:pt x="0" y="0"/>
                  </a:moveTo>
                  <a:lnTo>
                    <a:pt x="412099" y="0"/>
                  </a:lnTo>
                  <a:lnTo>
                    <a:pt x="412099" y="120616"/>
                  </a:lnTo>
                  <a:lnTo>
                    <a:pt x="0" y="120616"/>
                  </a:lnTo>
                  <a:close/>
                </a:path>
              </a:pathLst>
            </a:custGeom>
            <a:solidFill>
              <a:srgbClr val="FEFFFE"/>
            </a:solidFill>
          </p:spPr>
          <p:txBody>
            <a:bodyPr/>
            <a:lstStyle/>
            <a:p>
              <a:endParaRPr lang="de-CH"/>
            </a:p>
          </p:txBody>
        </p:sp>
        <p:sp>
          <p:nvSpPr>
            <p:cNvPr id="16" name="TextBox 16"/>
            <p:cNvSpPr txBox="1"/>
            <p:nvPr/>
          </p:nvSpPr>
          <p:spPr>
            <a:xfrm>
              <a:off x="0" y="-28575"/>
              <a:ext cx="412099"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Office cantonal des forêts</a:t>
              </a:r>
            </a:p>
          </p:txBody>
        </p:sp>
      </p:grpSp>
      <p:grpSp>
        <p:nvGrpSpPr>
          <p:cNvPr id="17" name="Group 17"/>
          <p:cNvGrpSpPr/>
          <p:nvPr/>
        </p:nvGrpSpPr>
        <p:grpSpPr>
          <a:xfrm>
            <a:off x="4873142" y="2047658"/>
            <a:ext cx="1765388" cy="364117"/>
            <a:chOff x="0" y="0"/>
            <a:chExt cx="464958" cy="95899"/>
          </a:xfrm>
        </p:grpSpPr>
        <p:sp>
          <p:nvSpPr>
            <p:cNvPr id="18" name="Freeform 18"/>
            <p:cNvSpPr/>
            <p:nvPr/>
          </p:nvSpPr>
          <p:spPr>
            <a:xfrm>
              <a:off x="0" y="0"/>
              <a:ext cx="464958" cy="95899"/>
            </a:xfrm>
            <a:custGeom>
              <a:avLst/>
              <a:gdLst/>
              <a:ahLst/>
              <a:cxnLst/>
              <a:rect l="l" t="t" r="r" b="b"/>
              <a:pathLst>
                <a:path w="464958" h="95899">
                  <a:moveTo>
                    <a:pt x="0" y="0"/>
                  </a:moveTo>
                  <a:lnTo>
                    <a:pt x="464958" y="0"/>
                  </a:lnTo>
                  <a:lnTo>
                    <a:pt x="464958" y="95899"/>
                  </a:lnTo>
                  <a:lnTo>
                    <a:pt x="0" y="95899"/>
                  </a:lnTo>
                  <a:close/>
                </a:path>
              </a:pathLst>
            </a:custGeom>
            <a:solidFill>
              <a:srgbClr val="FEFFFE"/>
            </a:solidFill>
          </p:spPr>
          <p:txBody>
            <a:bodyPr/>
            <a:lstStyle/>
            <a:p>
              <a:endParaRPr lang="de-CH"/>
            </a:p>
          </p:txBody>
        </p:sp>
        <p:sp>
          <p:nvSpPr>
            <p:cNvPr id="19" name="TextBox 19"/>
            <p:cNvSpPr txBox="1"/>
            <p:nvPr/>
          </p:nvSpPr>
          <p:spPr>
            <a:xfrm>
              <a:off x="0" y="-28575"/>
              <a:ext cx="464958" cy="124474"/>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2 évaluation de l’habitat</a:t>
              </a:r>
            </a:p>
          </p:txBody>
        </p:sp>
      </p:grpSp>
      <p:grpSp>
        <p:nvGrpSpPr>
          <p:cNvPr id="20" name="Group 20"/>
          <p:cNvGrpSpPr/>
          <p:nvPr/>
        </p:nvGrpSpPr>
        <p:grpSpPr>
          <a:xfrm>
            <a:off x="6984036" y="1997707"/>
            <a:ext cx="1564687" cy="457962"/>
            <a:chOff x="0" y="0"/>
            <a:chExt cx="412099" cy="120616"/>
          </a:xfrm>
        </p:grpSpPr>
        <p:sp>
          <p:nvSpPr>
            <p:cNvPr id="21" name="Freeform 21"/>
            <p:cNvSpPr/>
            <p:nvPr/>
          </p:nvSpPr>
          <p:spPr>
            <a:xfrm>
              <a:off x="0" y="0"/>
              <a:ext cx="412099" cy="120616"/>
            </a:xfrm>
            <a:custGeom>
              <a:avLst/>
              <a:gdLst/>
              <a:ahLst/>
              <a:cxnLst/>
              <a:rect l="l" t="t" r="r" b="b"/>
              <a:pathLst>
                <a:path w="412099" h="120616">
                  <a:moveTo>
                    <a:pt x="0" y="0"/>
                  </a:moveTo>
                  <a:lnTo>
                    <a:pt x="412099" y="0"/>
                  </a:lnTo>
                  <a:lnTo>
                    <a:pt x="412099" y="120616"/>
                  </a:lnTo>
                  <a:lnTo>
                    <a:pt x="0" y="120616"/>
                  </a:lnTo>
                  <a:close/>
                </a:path>
              </a:pathLst>
            </a:custGeom>
            <a:solidFill>
              <a:srgbClr val="FEFFFE"/>
            </a:solidFill>
          </p:spPr>
          <p:txBody>
            <a:bodyPr/>
            <a:lstStyle/>
            <a:p>
              <a:endParaRPr lang="de-CH"/>
            </a:p>
          </p:txBody>
        </p:sp>
        <p:sp>
          <p:nvSpPr>
            <p:cNvPr id="22" name="TextBox 22"/>
            <p:cNvSpPr txBox="1"/>
            <p:nvPr/>
          </p:nvSpPr>
          <p:spPr>
            <a:xfrm>
              <a:off x="0" y="-28575"/>
              <a:ext cx="412099"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Office cantonal des forêts</a:t>
              </a:r>
            </a:p>
          </p:txBody>
        </p:sp>
      </p:grpSp>
      <p:grpSp>
        <p:nvGrpSpPr>
          <p:cNvPr id="23" name="Group 23"/>
          <p:cNvGrpSpPr/>
          <p:nvPr/>
        </p:nvGrpSpPr>
        <p:grpSpPr>
          <a:xfrm>
            <a:off x="4873142" y="2573700"/>
            <a:ext cx="1647485" cy="364117"/>
            <a:chOff x="0" y="0"/>
            <a:chExt cx="433906" cy="95899"/>
          </a:xfrm>
        </p:grpSpPr>
        <p:sp>
          <p:nvSpPr>
            <p:cNvPr id="24" name="Freeform 24"/>
            <p:cNvSpPr/>
            <p:nvPr/>
          </p:nvSpPr>
          <p:spPr>
            <a:xfrm>
              <a:off x="0" y="0"/>
              <a:ext cx="433906" cy="95899"/>
            </a:xfrm>
            <a:custGeom>
              <a:avLst/>
              <a:gdLst/>
              <a:ahLst/>
              <a:cxnLst/>
              <a:rect l="l" t="t" r="r" b="b"/>
              <a:pathLst>
                <a:path w="433906" h="95899">
                  <a:moveTo>
                    <a:pt x="0" y="0"/>
                  </a:moveTo>
                  <a:lnTo>
                    <a:pt x="433906" y="0"/>
                  </a:lnTo>
                  <a:lnTo>
                    <a:pt x="433906" y="95899"/>
                  </a:lnTo>
                  <a:lnTo>
                    <a:pt x="0" y="95899"/>
                  </a:lnTo>
                  <a:close/>
                </a:path>
              </a:pathLst>
            </a:custGeom>
            <a:solidFill>
              <a:srgbClr val="FEFFFE"/>
            </a:solidFill>
          </p:spPr>
          <p:txBody>
            <a:bodyPr/>
            <a:lstStyle/>
            <a:p>
              <a:endParaRPr lang="de-CH"/>
            </a:p>
          </p:txBody>
        </p:sp>
        <p:sp>
          <p:nvSpPr>
            <p:cNvPr id="25" name="TextBox 25"/>
            <p:cNvSpPr txBox="1"/>
            <p:nvPr/>
          </p:nvSpPr>
          <p:spPr>
            <a:xfrm>
              <a:off x="0" y="-28575"/>
              <a:ext cx="433906" cy="124474"/>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3 planification sylvicole</a:t>
              </a:r>
            </a:p>
          </p:txBody>
        </p:sp>
      </p:grpSp>
      <p:grpSp>
        <p:nvGrpSpPr>
          <p:cNvPr id="26" name="Group 26"/>
          <p:cNvGrpSpPr/>
          <p:nvPr/>
        </p:nvGrpSpPr>
        <p:grpSpPr>
          <a:xfrm>
            <a:off x="6984036" y="2531167"/>
            <a:ext cx="1613241" cy="457962"/>
            <a:chOff x="0" y="0"/>
            <a:chExt cx="424887" cy="120616"/>
          </a:xfrm>
        </p:grpSpPr>
        <p:sp>
          <p:nvSpPr>
            <p:cNvPr id="27" name="Freeform 27"/>
            <p:cNvSpPr/>
            <p:nvPr/>
          </p:nvSpPr>
          <p:spPr>
            <a:xfrm>
              <a:off x="0" y="0"/>
              <a:ext cx="424887" cy="120616"/>
            </a:xfrm>
            <a:custGeom>
              <a:avLst/>
              <a:gdLst/>
              <a:ahLst/>
              <a:cxnLst/>
              <a:rect l="l" t="t" r="r" b="b"/>
              <a:pathLst>
                <a:path w="424887" h="120616">
                  <a:moveTo>
                    <a:pt x="0" y="0"/>
                  </a:moveTo>
                  <a:lnTo>
                    <a:pt x="424887" y="0"/>
                  </a:lnTo>
                  <a:lnTo>
                    <a:pt x="424887" y="120616"/>
                  </a:lnTo>
                  <a:lnTo>
                    <a:pt x="0" y="120616"/>
                  </a:lnTo>
                  <a:close/>
                </a:path>
              </a:pathLst>
            </a:custGeom>
            <a:solidFill>
              <a:srgbClr val="FEFFFE"/>
            </a:solidFill>
          </p:spPr>
          <p:txBody>
            <a:bodyPr/>
            <a:lstStyle/>
            <a:p>
              <a:endParaRPr lang="de-CH"/>
            </a:p>
          </p:txBody>
        </p:sp>
        <p:sp>
          <p:nvSpPr>
            <p:cNvPr id="28" name="TextBox 28"/>
            <p:cNvSpPr txBox="1"/>
            <p:nvPr/>
          </p:nvSpPr>
          <p:spPr>
            <a:xfrm>
              <a:off x="0" y="-28575"/>
              <a:ext cx="424887"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Office cantonal des forêts</a:t>
              </a:r>
            </a:p>
          </p:txBody>
        </p:sp>
      </p:grpSp>
      <p:grpSp>
        <p:nvGrpSpPr>
          <p:cNvPr id="29" name="Group 29"/>
          <p:cNvGrpSpPr/>
          <p:nvPr/>
        </p:nvGrpSpPr>
        <p:grpSpPr>
          <a:xfrm>
            <a:off x="4873142" y="3099742"/>
            <a:ext cx="2020845" cy="457962"/>
            <a:chOff x="0" y="0"/>
            <a:chExt cx="532239" cy="120616"/>
          </a:xfrm>
        </p:grpSpPr>
        <p:sp>
          <p:nvSpPr>
            <p:cNvPr id="30" name="Freeform 30"/>
            <p:cNvSpPr/>
            <p:nvPr/>
          </p:nvSpPr>
          <p:spPr>
            <a:xfrm>
              <a:off x="0" y="0"/>
              <a:ext cx="532239" cy="120616"/>
            </a:xfrm>
            <a:custGeom>
              <a:avLst/>
              <a:gdLst/>
              <a:ahLst/>
              <a:cxnLst/>
              <a:rect l="l" t="t" r="r" b="b"/>
              <a:pathLst>
                <a:path w="532239" h="120616">
                  <a:moveTo>
                    <a:pt x="0" y="0"/>
                  </a:moveTo>
                  <a:lnTo>
                    <a:pt x="532239" y="0"/>
                  </a:lnTo>
                  <a:lnTo>
                    <a:pt x="532239" y="120616"/>
                  </a:lnTo>
                  <a:lnTo>
                    <a:pt x="0" y="120616"/>
                  </a:lnTo>
                  <a:close/>
                </a:path>
              </a:pathLst>
            </a:custGeom>
            <a:solidFill>
              <a:srgbClr val="FEFFFE"/>
            </a:solidFill>
          </p:spPr>
          <p:txBody>
            <a:bodyPr/>
            <a:lstStyle/>
            <a:p>
              <a:endParaRPr lang="de-CH"/>
            </a:p>
          </p:txBody>
        </p:sp>
        <p:sp>
          <p:nvSpPr>
            <p:cNvPr id="31" name="TextBox 31"/>
            <p:cNvSpPr txBox="1"/>
            <p:nvPr/>
          </p:nvSpPr>
          <p:spPr>
            <a:xfrm>
              <a:off x="0" y="-28575"/>
              <a:ext cx="532239"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4 valorisation de l’habitat forestier</a:t>
              </a:r>
            </a:p>
          </p:txBody>
        </p:sp>
      </p:grpSp>
      <p:grpSp>
        <p:nvGrpSpPr>
          <p:cNvPr id="32" name="Group 32"/>
          <p:cNvGrpSpPr/>
          <p:nvPr/>
        </p:nvGrpSpPr>
        <p:grpSpPr>
          <a:xfrm>
            <a:off x="7032590" y="3017704"/>
            <a:ext cx="1564687" cy="457962"/>
            <a:chOff x="0" y="0"/>
            <a:chExt cx="412099" cy="120616"/>
          </a:xfrm>
        </p:grpSpPr>
        <p:sp>
          <p:nvSpPr>
            <p:cNvPr id="33" name="Freeform 33"/>
            <p:cNvSpPr/>
            <p:nvPr/>
          </p:nvSpPr>
          <p:spPr>
            <a:xfrm>
              <a:off x="0" y="0"/>
              <a:ext cx="412099" cy="120616"/>
            </a:xfrm>
            <a:custGeom>
              <a:avLst/>
              <a:gdLst/>
              <a:ahLst/>
              <a:cxnLst/>
              <a:rect l="l" t="t" r="r" b="b"/>
              <a:pathLst>
                <a:path w="412099" h="120616">
                  <a:moveTo>
                    <a:pt x="0" y="0"/>
                  </a:moveTo>
                  <a:lnTo>
                    <a:pt x="412099" y="0"/>
                  </a:lnTo>
                  <a:lnTo>
                    <a:pt x="412099" y="120616"/>
                  </a:lnTo>
                  <a:lnTo>
                    <a:pt x="0" y="120616"/>
                  </a:lnTo>
                  <a:close/>
                </a:path>
              </a:pathLst>
            </a:custGeom>
            <a:solidFill>
              <a:srgbClr val="FEFFFE"/>
            </a:solidFill>
          </p:spPr>
          <p:txBody>
            <a:bodyPr/>
            <a:lstStyle/>
            <a:p>
              <a:endParaRPr lang="de-CH"/>
            </a:p>
          </p:txBody>
        </p:sp>
        <p:sp>
          <p:nvSpPr>
            <p:cNvPr id="34" name="TextBox 34"/>
            <p:cNvSpPr txBox="1"/>
            <p:nvPr/>
          </p:nvSpPr>
          <p:spPr>
            <a:xfrm>
              <a:off x="0" y="-28575"/>
              <a:ext cx="412099"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Office cantonal des forêts</a:t>
              </a:r>
            </a:p>
          </p:txBody>
        </p:sp>
      </p:grpSp>
      <p:grpSp>
        <p:nvGrpSpPr>
          <p:cNvPr id="35" name="Group 35"/>
          <p:cNvGrpSpPr/>
          <p:nvPr/>
        </p:nvGrpSpPr>
        <p:grpSpPr>
          <a:xfrm>
            <a:off x="4873142" y="3931585"/>
            <a:ext cx="1938047" cy="457962"/>
            <a:chOff x="0" y="0"/>
            <a:chExt cx="510432" cy="120616"/>
          </a:xfrm>
        </p:grpSpPr>
        <p:sp>
          <p:nvSpPr>
            <p:cNvPr id="36" name="Freeform 36"/>
            <p:cNvSpPr/>
            <p:nvPr/>
          </p:nvSpPr>
          <p:spPr>
            <a:xfrm>
              <a:off x="0" y="0"/>
              <a:ext cx="510432" cy="120616"/>
            </a:xfrm>
            <a:custGeom>
              <a:avLst/>
              <a:gdLst/>
              <a:ahLst/>
              <a:cxnLst/>
              <a:rect l="l" t="t" r="r" b="b"/>
              <a:pathLst>
                <a:path w="510432" h="120616">
                  <a:moveTo>
                    <a:pt x="0" y="0"/>
                  </a:moveTo>
                  <a:lnTo>
                    <a:pt x="510432" y="0"/>
                  </a:lnTo>
                  <a:lnTo>
                    <a:pt x="510432" y="120616"/>
                  </a:lnTo>
                  <a:lnTo>
                    <a:pt x="0" y="120616"/>
                  </a:lnTo>
                  <a:close/>
                </a:path>
              </a:pathLst>
            </a:custGeom>
            <a:solidFill>
              <a:srgbClr val="FEFFFE"/>
            </a:solidFill>
          </p:spPr>
          <p:txBody>
            <a:bodyPr/>
            <a:lstStyle/>
            <a:p>
              <a:endParaRPr lang="de-CH"/>
            </a:p>
          </p:txBody>
        </p:sp>
        <p:sp>
          <p:nvSpPr>
            <p:cNvPr id="37" name="TextBox 37"/>
            <p:cNvSpPr txBox="1"/>
            <p:nvPr/>
          </p:nvSpPr>
          <p:spPr>
            <a:xfrm>
              <a:off x="0" y="-28575"/>
              <a:ext cx="510432"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5 valorisation des surfaces non boisées</a:t>
              </a:r>
            </a:p>
          </p:txBody>
        </p:sp>
      </p:grpSp>
      <p:grpSp>
        <p:nvGrpSpPr>
          <p:cNvPr id="38" name="Group 38"/>
          <p:cNvGrpSpPr/>
          <p:nvPr/>
        </p:nvGrpSpPr>
        <p:grpSpPr>
          <a:xfrm>
            <a:off x="7032590" y="3929960"/>
            <a:ext cx="1564687" cy="457962"/>
            <a:chOff x="0" y="0"/>
            <a:chExt cx="412099" cy="120616"/>
          </a:xfrm>
        </p:grpSpPr>
        <p:sp>
          <p:nvSpPr>
            <p:cNvPr id="39" name="Freeform 39"/>
            <p:cNvSpPr/>
            <p:nvPr/>
          </p:nvSpPr>
          <p:spPr>
            <a:xfrm>
              <a:off x="0" y="0"/>
              <a:ext cx="412099" cy="120616"/>
            </a:xfrm>
            <a:custGeom>
              <a:avLst/>
              <a:gdLst/>
              <a:ahLst/>
              <a:cxnLst/>
              <a:rect l="l" t="t" r="r" b="b"/>
              <a:pathLst>
                <a:path w="412099" h="120616">
                  <a:moveTo>
                    <a:pt x="0" y="0"/>
                  </a:moveTo>
                  <a:lnTo>
                    <a:pt x="412099" y="0"/>
                  </a:lnTo>
                  <a:lnTo>
                    <a:pt x="412099" y="120616"/>
                  </a:lnTo>
                  <a:lnTo>
                    <a:pt x="0" y="120616"/>
                  </a:lnTo>
                  <a:close/>
                </a:path>
              </a:pathLst>
            </a:custGeom>
            <a:solidFill>
              <a:srgbClr val="FEFFFE"/>
            </a:solidFill>
          </p:spPr>
          <p:txBody>
            <a:bodyPr/>
            <a:lstStyle/>
            <a:p>
              <a:endParaRPr lang="de-CH"/>
            </a:p>
          </p:txBody>
        </p:sp>
        <p:sp>
          <p:nvSpPr>
            <p:cNvPr id="40" name="TextBox 40"/>
            <p:cNvSpPr txBox="1"/>
            <p:nvPr/>
          </p:nvSpPr>
          <p:spPr>
            <a:xfrm>
              <a:off x="0" y="-28575"/>
              <a:ext cx="412099"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Service de l’agriculture</a:t>
              </a:r>
            </a:p>
          </p:txBody>
        </p:sp>
      </p:grpSp>
      <p:grpSp>
        <p:nvGrpSpPr>
          <p:cNvPr id="41" name="Group 41"/>
          <p:cNvGrpSpPr/>
          <p:nvPr/>
        </p:nvGrpSpPr>
        <p:grpSpPr>
          <a:xfrm>
            <a:off x="4836757" y="5541741"/>
            <a:ext cx="1564687" cy="457962"/>
            <a:chOff x="0" y="0"/>
            <a:chExt cx="412099" cy="120616"/>
          </a:xfrm>
        </p:grpSpPr>
        <p:sp>
          <p:nvSpPr>
            <p:cNvPr id="42" name="Freeform 42"/>
            <p:cNvSpPr/>
            <p:nvPr/>
          </p:nvSpPr>
          <p:spPr>
            <a:xfrm>
              <a:off x="0" y="0"/>
              <a:ext cx="412099" cy="120616"/>
            </a:xfrm>
            <a:custGeom>
              <a:avLst/>
              <a:gdLst/>
              <a:ahLst/>
              <a:cxnLst/>
              <a:rect l="l" t="t" r="r" b="b"/>
              <a:pathLst>
                <a:path w="412099" h="120616">
                  <a:moveTo>
                    <a:pt x="0" y="0"/>
                  </a:moveTo>
                  <a:lnTo>
                    <a:pt x="412099" y="0"/>
                  </a:lnTo>
                  <a:lnTo>
                    <a:pt x="412099" y="120616"/>
                  </a:lnTo>
                  <a:lnTo>
                    <a:pt x="0" y="120616"/>
                  </a:lnTo>
                  <a:close/>
                </a:path>
              </a:pathLst>
            </a:custGeom>
            <a:solidFill>
              <a:srgbClr val="FEFFFE"/>
            </a:solidFill>
          </p:spPr>
          <p:txBody>
            <a:bodyPr/>
            <a:lstStyle/>
            <a:p>
              <a:endParaRPr lang="de-CH"/>
            </a:p>
          </p:txBody>
        </p:sp>
        <p:sp>
          <p:nvSpPr>
            <p:cNvPr id="43" name="TextBox 43"/>
            <p:cNvSpPr txBox="1"/>
            <p:nvPr/>
          </p:nvSpPr>
          <p:spPr>
            <a:xfrm>
              <a:off x="0" y="-28575"/>
              <a:ext cx="412099"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6 planification de la chasse</a:t>
              </a:r>
            </a:p>
          </p:txBody>
        </p:sp>
      </p:grpSp>
      <p:grpSp>
        <p:nvGrpSpPr>
          <p:cNvPr id="44" name="Group 44"/>
          <p:cNvGrpSpPr/>
          <p:nvPr/>
        </p:nvGrpSpPr>
        <p:grpSpPr>
          <a:xfrm>
            <a:off x="7032590" y="5552671"/>
            <a:ext cx="2065567" cy="457962"/>
            <a:chOff x="0" y="0"/>
            <a:chExt cx="544018" cy="120616"/>
          </a:xfrm>
        </p:grpSpPr>
        <p:sp>
          <p:nvSpPr>
            <p:cNvPr id="45" name="Freeform 45"/>
            <p:cNvSpPr/>
            <p:nvPr/>
          </p:nvSpPr>
          <p:spPr>
            <a:xfrm>
              <a:off x="0" y="0"/>
              <a:ext cx="544018" cy="120616"/>
            </a:xfrm>
            <a:custGeom>
              <a:avLst/>
              <a:gdLst/>
              <a:ahLst/>
              <a:cxnLst/>
              <a:rect l="l" t="t" r="r" b="b"/>
              <a:pathLst>
                <a:path w="544018" h="120616">
                  <a:moveTo>
                    <a:pt x="0" y="0"/>
                  </a:moveTo>
                  <a:lnTo>
                    <a:pt x="544018" y="0"/>
                  </a:lnTo>
                  <a:lnTo>
                    <a:pt x="544018" y="120616"/>
                  </a:lnTo>
                  <a:lnTo>
                    <a:pt x="0" y="120616"/>
                  </a:lnTo>
                  <a:close/>
                </a:path>
              </a:pathLst>
            </a:custGeom>
            <a:solidFill>
              <a:srgbClr val="FEFFFE"/>
            </a:solidFill>
          </p:spPr>
          <p:txBody>
            <a:bodyPr/>
            <a:lstStyle/>
            <a:p>
              <a:endParaRPr lang="de-CH"/>
            </a:p>
          </p:txBody>
        </p:sp>
        <p:sp>
          <p:nvSpPr>
            <p:cNvPr id="46" name="TextBox 46"/>
            <p:cNvSpPr txBox="1"/>
            <p:nvPr/>
          </p:nvSpPr>
          <p:spPr>
            <a:xfrm>
              <a:off x="0" y="-28575"/>
              <a:ext cx="544018"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Service de la nature, de la chasse et de la pêche</a:t>
              </a:r>
            </a:p>
          </p:txBody>
        </p:sp>
      </p:grpSp>
      <p:grpSp>
        <p:nvGrpSpPr>
          <p:cNvPr id="47" name="Group 47"/>
          <p:cNvGrpSpPr/>
          <p:nvPr/>
        </p:nvGrpSpPr>
        <p:grpSpPr>
          <a:xfrm>
            <a:off x="4853748" y="6191608"/>
            <a:ext cx="1564687" cy="457962"/>
            <a:chOff x="0" y="0"/>
            <a:chExt cx="412099" cy="120616"/>
          </a:xfrm>
        </p:grpSpPr>
        <p:sp>
          <p:nvSpPr>
            <p:cNvPr id="48" name="Freeform 48"/>
            <p:cNvSpPr/>
            <p:nvPr/>
          </p:nvSpPr>
          <p:spPr>
            <a:xfrm>
              <a:off x="0" y="0"/>
              <a:ext cx="412099" cy="120616"/>
            </a:xfrm>
            <a:custGeom>
              <a:avLst/>
              <a:gdLst/>
              <a:ahLst/>
              <a:cxnLst/>
              <a:rect l="l" t="t" r="r" b="b"/>
              <a:pathLst>
                <a:path w="412099" h="120616">
                  <a:moveTo>
                    <a:pt x="0" y="0"/>
                  </a:moveTo>
                  <a:lnTo>
                    <a:pt x="412099" y="0"/>
                  </a:lnTo>
                  <a:lnTo>
                    <a:pt x="412099" y="120616"/>
                  </a:lnTo>
                  <a:lnTo>
                    <a:pt x="0" y="120616"/>
                  </a:lnTo>
                  <a:close/>
                </a:path>
              </a:pathLst>
            </a:custGeom>
            <a:solidFill>
              <a:srgbClr val="FEFFFE"/>
            </a:solidFill>
          </p:spPr>
          <p:txBody>
            <a:bodyPr/>
            <a:lstStyle/>
            <a:p>
              <a:endParaRPr lang="de-CH"/>
            </a:p>
          </p:txBody>
        </p:sp>
        <p:sp>
          <p:nvSpPr>
            <p:cNvPr id="49" name="TextBox 49"/>
            <p:cNvSpPr txBox="1"/>
            <p:nvPr/>
          </p:nvSpPr>
          <p:spPr>
            <a:xfrm>
              <a:off x="0" y="-28575"/>
              <a:ext cx="412099"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7 dégâts causés par le gibier</a:t>
              </a:r>
            </a:p>
          </p:txBody>
        </p:sp>
      </p:grpSp>
      <p:grpSp>
        <p:nvGrpSpPr>
          <p:cNvPr id="50" name="Group 50"/>
          <p:cNvGrpSpPr/>
          <p:nvPr/>
        </p:nvGrpSpPr>
        <p:grpSpPr>
          <a:xfrm>
            <a:off x="7026247" y="6191608"/>
            <a:ext cx="2078253" cy="457962"/>
            <a:chOff x="0" y="0"/>
            <a:chExt cx="547359" cy="120616"/>
          </a:xfrm>
        </p:grpSpPr>
        <p:sp>
          <p:nvSpPr>
            <p:cNvPr id="51" name="Freeform 51"/>
            <p:cNvSpPr/>
            <p:nvPr/>
          </p:nvSpPr>
          <p:spPr>
            <a:xfrm>
              <a:off x="0" y="0"/>
              <a:ext cx="547359" cy="120616"/>
            </a:xfrm>
            <a:custGeom>
              <a:avLst/>
              <a:gdLst/>
              <a:ahLst/>
              <a:cxnLst/>
              <a:rect l="l" t="t" r="r" b="b"/>
              <a:pathLst>
                <a:path w="547359" h="120616">
                  <a:moveTo>
                    <a:pt x="0" y="0"/>
                  </a:moveTo>
                  <a:lnTo>
                    <a:pt x="547359" y="0"/>
                  </a:lnTo>
                  <a:lnTo>
                    <a:pt x="547359" y="120616"/>
                  </a:lnTo>
                  <a:lnTo>
                    <a:pt x="0" y="120616"/>
                  </a:lnTo>
                  <a:close/>
                </a:path>
              </a:pathLst>
            </a:custGeom>
            <a:solidFill>
              <a:srgbClr val="FEFFFE"/>
            </a:solidFill>
          </p:spPr>
          <p:txBody>
            <a:bodyPr/>
            <a:lstStyle/>
            <a:p>
              <a:endParaRPr lang="de-CH"/>
            </a:p>
          </p:txBody>
        </p:sp>
        <p:sp>
          <p:nvSpPr>
            <p:cNvPr id="52" name="TextBox 52"/>
            <p:cNvSpPr txBox="1"/>
            <p:nvPr/>
          </p:nvSpPr>
          <p:spPr>
            <a:xfrm>
              <a:off x="0" y="-28575"/>
              <a:ext cx="547359"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Service de la nature, de la chasse et de la pêche</a:t>
              </a:r>
            </a:p>
          </p:txBody>
        </p:sp>
      </p:grpSp>
      <p:grpSp>
        <p:nvGrpSpPr>
          <p:cNvPr id="53" name="Group 53"/>
          <p:cNvGrpSpPr/>
          <p:nvPr/>
        </p:nvGrpSpPr>
        <p:grpSpPr>
          <a:xfrm>
            <a:off x="7032590" y="6822044"/>
            <a:ext cx="2071910" cy="457962"/>
            <a:chOff x="0" y="0"/>
            <a:chExt cx="545688" cy="120616"/>
          </a:xfrm>
        </p:grpSpPr>
        <p:sp>
          <p:nvSpPr>
            <p:cNvPr id="54" name="Freeform 54"/>
            <p:cNvSpPr/>
            <p:nvPr/>
          </p:nvSpPr>
          <p:spPr>
            <a:xfrm>
              <a:off x="0" y="0"/>
              <a:ext cx="545688" cy="120616"/>
            </a:xfrm>
            <a:custGeom>
              <a:avLst/>
              <a:gdLst/>
              <a:ahLst/>
              <a:cxnLst/>
              <a:rect l="l" t="t" r="r" b="b"/>
              <a:pathLst>
                <a:path w="545688" h="120616">
                  <a:moveTo>
                    <a:pt x="0" y="0"/>
                  </a:moveTo>
                  <a:lnTo>
                    <a:pt x="545688" y="0"/>
                  </a:lnTo>
                  <a:lnTo>
                    <a:pt x="545688" y="120616"/>
                  </a:lnTo>
                  <a:lnTo>
                    <a:pt x="0" y="120616"/>
                  </a:lnTo>
                  <a:close/>
                </a:path>
              </a:pathLst>
            </a:custGeom>
            <a:solidFill>
              <a:srgbClr val="FEFFFE"/>
            </a:solidFill>
          </p:spPr>
          <p:txBody>
            <a:bodyPr/>
            <a:lstStyle/>
            <a:p>
              <a:endParaRPr lang="de-CH"/>
            </a:p>
          </p:txBody>
        </p:sp>
        <p:sp>
          <p:nvSpPr>
            <p:cNvPr id="55" name="TextBox 55"/>
            <p:cNvSpPr txBox="1"/>
            <p:nvPr/>
          </p:nvSpPr>
          <p:spPr>
            <a:xfrm>
              <a:off x="0" y="-28575"/>
              <a:ext cx="545688"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Service de la nature, de la chasse et de la pêche</a:t>
              </a:r>
            </a:p>
          </p:txBody>
        </p:sp>
      </p:grpSp>
      <p:grpSp>
        <p:nvGrpSpPr>
          <p:cNvPr id="56" name="Group 56"/>
          <p:cNvGrpSpPr/>
          <p:nvPr/>
        </p:nvGrpSpPr>
        <p:grpSpPr>
          <a:xfrm>
            <a:off x="4873142" y="6868967"/>
            <a:ext cx="2147278" cy="364117"/>
            <a:chOff x="0" y="0"/>
            <a:chExt cx="565538" cy="95899"/>
          </a:xfrm>
        </p:grpSpPr>
        <p:sp>
          <p:nvSpPr>
            <p:cNvPr id="57" name="Freeform 57"/>
            <p:cNvSpPr/>
            <p:nvPr/>
          </p:nvSpPr>
          <p:spPr>
            <a:xfrm>
              <a:off x="0" y="0"/>
              <a:ext cx="565538" cy="95899"/>
            </a:xfrm>
            <a:custGeom>
              <a:avLst/>
              <a:gdLst/>
              <a:ahLst/>
              <a:cxnLst/>
              <a:rect l="l" t="t" r="r" b="b"/>
              <a:pathLst>
                <a:path w="565538" h="95899">
                  <a:moveTo>
                    <a:pt x="0" y="0"/>
                  </a:moveTo>
                  <a:lnTo>
                    <a:pt x="565538" y="0"/>
                  </a:lnTo>
                  <a:lnTo>
                    <a:pt x="565538" y="95899"/>
                  </a:lnTo>
                  <a:lnTo>
                    <a:pt x="0" y="95899"/>
                  </a:lnTo>
                  <a:close/>
                </a:path>
              </a:pathLst>
            </a:custGeom>
            <a:solidFill>
              <a:srgbClr val="FEFFFE"/>
            </a:solidFill>
          </p:spPr>
          <p:txBody>
            <a:bodyPr/>
            <a:lstStyle/>
            <a:p>
              <a:endParaRPr lang="de-CH"/>
            </a:p>
          </p:txBody>
        </p:sp>
        <p:sp>
          <p:nvSpPr>
            <p:cNvPr id="58" name="TextBox 58"/>
            <p:cNvSpPr txBox="1"/>
            <p:nvPr/>
          </p:nvSpPr>
          <p:spPr>
            <a:xfrm>
              <a:off x="0" y="-28575"/>
              <a:ext cx="565538" cy="124474"/>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8 tranquillisation des habitats</a:t>
              </a:r>
            </a:p>
          </p:txBody>
        </p:sp>
      </p:grpSp>
      <p:grpSp>
        <p:nvGrpSpPr>
          <p:cNvPr id="59" name="Group 59"/>
          <p:cNvGrpSpPr/>
          <p:nvPr/>
        </p:nvGrpSpPr>
        <p:grpSpPr>
          <a:xfrm>
            <a:off x="4831743" y="8187601"/>
            <a:ext cx="2062244" cy="501670"/>
            <a:chOff x="0" y="0"/>
            <a:chExt cx="543142" cy="132127"/>
          </a:xfrm>
        </p:grpSpPr>
        <p:sp>
          <p:nvSpPr>
            <p:cNvPr id="60" name="Freeform 60"/>
            <p:cNvSpPr/>
            <p:nvPr/>
          </p:nvSpPr>
          <p:spPr>
            <a:xfrm>
              <a:off x="0" y="0"/>
              <a:ext cx="543142" cy="132127"/>
            </a:xfrm>
            <a:custGeom>
              <a:avLst/>
              <a:gdLst/>
              <a:ahLst/>
              <a:cxnLst/>
              <a:rect l="l" t="t" r="r" b="b"/>
              <a:pathLst>
                <a:path w="543142" h="132127">
                  <a:moveTo>
                    <a:pt x="0" y="0"/>
                  </a:moveTo>
                  <a:lnTo>
                    <a:pt x="543142" y="0"/>
                  </a:lnTo>
                  <a:lnTo>
                    <a:pt x="543142" y="132127"/>
                  </a:lnTo>
                  <a:lnTo>
                    <a:pt x="0" y="132127"/>
                  </a:lnTo>
                  <a:close/>
                </a:path>
              </a:pathLst>
            </a:custGeom>
            <a:solidFill>
              <a:srgbClr val="FEFFFE"/>
            </a:solidFill>
          </p:spPr>
          <p:txBody>
            <a:bodyPr/>
            <a:lstStyle/>
            <a:p>
              <a:endParaRPr lang="de-CH"/>
            </a:p>
          </p:txBody>
        </p:sp>
        <p:sp>
          <p:nvSpPr>
            <p:cNvPr id="61" name="TextBox 61"/>
            <p:cNvSpPr txBox="1"/>
            <p:nvPr/>
          </p:nvSpPr>
          <p:spPr>
            <a:xfrm>
              <a:off x="0" y="-28575"/>
              <a:ext cx="543142" cy="160702"/>
            </a:xfrm>
            <a:prstGeom prst="rect">
              <a:avLst/>
            </a:prstGeom>
          </p:spPr>
          <p:txBody>
            <a:bodyPr lIns="50800" tIns="50800" rIns="50800" bIns="50800" rtlCol="0" anchor="ctr"/>
            <a:lstStyle/>
            <a:p>
              <a:pPr algn="l">
                <a:lnSpc>
                  <a:spcPts val="1415"/>
                </a:lnSpc>
              </a:pPr>
              <a:r>
                <a:rPr lang="en-US" sz="1179">
                  <a:solidFill>
                    <a:srgbClr val="000000"/>
                  </a:solidFill>
                  <a:latin typeface="Arial"/>
                  <a:ea typeface="Arial"/>
                  <a:cs typeface="Arial"/>
                  <a:sym typeface="Arial"/>
                </a:rPr>
                <a:t>9 principes de la collaboration</a:t>
              </a:r>
            </a:p>
          </p:txBody>
        </p:sp>
      </p:grpSp>
      <p:grpSp>
        <p:nvGrpSpPr>
          <p:cNvPr id="62" name="Group 62"/>
          <p:cNvGrpSpPr/>
          <p:nvPr/>
        </p:nvGrpSpPr>
        <p:grpSpPr>
          <a:xfrm>
            <a:off x="7032590" y="8231309"/>
            <a:ext cx="1956124" cy="457962"/>
            <a:chOff x="0" y="0"/>
            <a:chExt cx="515193" cy="120616"/>
          </a:xfrm>
        </p:grpSpPr>
        <p:sp>
          <p:nvSpPr>
            <p:cNvPr id="63" name="Freeform 63"/>
            <p:cNvSpPr/>
            <p:nvPr/>
          </p:nvSpPr>
          <p:spPr>
            <a:xfrm>
              <a:off x="0" y="0"/>
              <a:ext cx="515193" cy="120616"/>
            </a:xfrm>
            <a:custGeom>
              <a:avLst/>
              <a:gdLst/>
              <a:ahLst/>
              <a:cxnLst/>
              <a:rect l="l" t="t" r="r" b="b"/>
              <a:pathLst>
                <a:path w="515193" h="120616">
                  <a:moveTo>
                    <a:pt x="0" y="0"/>
                  </a:moveTo>
                  <a:lnTo>
                    <a:pt x="515193" y="0"/>
                  </a:lnTo>
                  <a:lnTo>
                    <a:pt x="515193" y="120616"/>
                  </a:lnTo>
                  <a:lnTo>
                    <a:pt x="0" y="120616"/>
                  </a:lnTo>
                  <a:close/>
                </a:path>
              </a:pathLst>
            </a:custGeom>
            <a:solidFill>
              <a:srgbClr val="FEFFFE"/>
            </a:solidFill>
          </p:spPr>
          <p:txBody>
            <a:bodyPr/>
            <a:lstStyle/>
            <a:p>
              <a:endParaRPr lang="de-CH"/>
            </a:p>
          </p:txBody>
        </p:sp>
        <p:sp>
          <p:nvSpPr>
            <p:cNvPr id="64" name="TextBox 64"/>
            <p:cNvSpPr txBox="1"/>
            <p:nvPr/>
          </p:nvSpPr>
          <p:spPr>
            <a:xfrm>
              <a:off x="0" y="-28575"/>
              <a:ext cx="515193" cy="14919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département des sciences sociales</a:t>
              </a:r>
            </a:p>
          </p:txBody>
        </p:sp>
      </p:grpSp>
      <p:grpSp>
        <p:nvGrpSpPr>
          <p:cNvPr id="65" name="Group 65"/>
          <p:cNvGrpSpPr/>
          <p:nvPr/>
        </p:nvGrpSpPr>
        <p:grpSpPr>
          <a:xfrm>
            <a:off x="4853748" y="1186336"/>
            <a:ext cx="1564687" cy="299596"/>
            <a:chOff x="0" y="0"/>
            <a:chExt cx="412099" cy="78906"/>
          </a:xfrm>
        </p:grpSpPr>
        <p:sp>
          <p:nvSpPr>
            <p:cNvPr id="66" name="Freeform 66"/>
            <p:cNvSpPr/>
            <p:nvPr/>
          </p:nvSpPr>
          <p:spPr>
            <a:xfrm>
              <a:off x="0" y="0"/>
              <a:ext cx="412099" cy="78906"/>
            </a:xfrm>
            <a:custGeom>
              <a:avLst/>
              <a:gdLst/>
              <a:ahLst/>
              <a:cxnLst/>
              <a:rect l="l" t="t" r="r" b="b"/>
              <a:pathLst>
                <a:path w="412099" h="78906">
                  <a:moveTo>
                    <a:pt x="0" y="0"/>
                  </a:moveTo>
                  <a:lnTo>
                    <a:pt x="412099" y="0"/>
                  </a:lnTo>
                  <a:lnTo>
                    <a:pt x="412099" y="78906"/>
                  </a:lnTo>
                  <a:lnTo>
                    <a:pt x="0" y="78906"/>
                  </a:lnTo>
                  <a:close/>
                </a:path>
              </a:pathLst>
            </a:custGeom>
            <a:solidFill>
              <a:srgbClr val="C9EAD3"/>
            </a:solidFill>
          </p:spPr>
          <p:txBody>
            <a:bodyPr/>
            <a:lstStyle/>
            <a:p>
              <a:endParaRPr lang="de-CH"/>
            </a:p>
          </p:txBody>
        </p:sp>
        <p:sp>
          <p:nvSpPr>
            <p:cNvPr id="67" name="TextBox 67"/>
            <p:cNvSpPr txBox="1"/>
            <p:nvPr/>
          </p:nvSpPr>
          <p:spPr>
            <a:xfrm>
              <a:off x="0" y="-28575"/>
              <a:ext cx="412099" cy="10748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mesure</a:t>
              </a:r>
            </a:p>
          </p:txBody>
        </p:sp>
      </p:grpSp>
      <p:grpSp>
        <p:nvGrpSpPr>
          <p:cNvPr id="68" name="Group 68"/>
          <p:cNvGrpSpPr/>
          <p:nvPr/>
        </p:nvGrpSpPr>
        <p:grpSpPr>
          <a:xfrm>
            <a:off x="6984036" y="1186336"/>
            <a:ext cx="1564687" cy="299596"/>
            <a:chOff x="0" y="0"/>
            <a:chExt cx="412099" cy="78906"/>
          </a:xfrm>
        </p:grpSpPr>
        <p:sp>
          <p:nvSpPr>
            <p:cNvPr id="69" name="Freeform 69"/>
            <p:cNvSpPr/>
            <p:nvPr/>
          </p:nvSpPr>
          <p:spPr>
            <a:xfrm>
              <a:off x="0" y="0"/>
              <a:ext cx="412099" cy="78906"/>
            </a:xfrm>
            <a:custGeom>
              <a:avLst/>
              <a:gdLst/>
              <a:ahLst/>
              <a:cxnLst/>
              <a:rect l="l" t="t" r="r" b="b"/>
              <a:pathLst>
                <a:path w="412099" h="78906">
                  <a:moveTo>
                    <a:pt x="0" y="0"/>
                  </a:moveTo>
                  <a:lnTo>
                    <a:pt x="412099" y="0"/>
                  </a:lnTo>
                  <a:lnTo>
                    <a:pt x="412099" y="78906"/>
                  </a:lnTo>
                  <a:lnTo>
                    <a:pt x="0" y="78906"/>
                  </a:lnTo>
                  <a:close/>
                </a:path>
              </a:pathLst>
            </a:custGeom>
            <a:solidFill>
              <a:srgbClr val="C9EAD3"/>
            </a:solidFill>
          </p:spPr>
          <p:txBody>
            <a:bodyPr/>
            <a:lstStyle/>
            <a:p>
              <a:endParaRPr lang="de-CH"/>
            </a:p>
          </p:txBody>
        </p:sp>
        <p:sp>
          <p:nvSpPr>
            <p:cNvPr id="70" name="TextBox 70"/>
            <p:cNvSpPr txBox="1"/>
            <p:nvPr/>
          </p:nvSpPr>
          <p:spPr>
            <a:xfrm>
              <a:off x="0" y="-28575"/>
              <a:ext cx="412099" cy="10748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organe responsable</a:t>
              </a:r>
            </a:p>
          </p:txBody>
        </p:sp>
      </p:grpSp>
      <p:grpSp>
        <p:nvGrpSpPr>
          <p:cNvPr id="71" name="Group 71"/>
          <p:cNvGrpSpPr/>
          <p:nvPr/>
        </p:nvGrpSpPr>
        <p:grpSpPr>
          <a:xfrm>
            <a:off x="4853748" y="5151756"/>
            <a:ext cx="1564687" cy="296167"/>
            <a:chOff x="0" y="0"/>
            <a:chExt cx="412099" cy="78003"/>
          </a:xfrm>
        </p:grpSpPr>
        <p:sp>
          <p:nvSpPr>
            <p:cNvPr id="72" name="Freeform 72"/>
            <p:cNvSpPr/>
            <p:nvPr/>
          </p:nvSpPr>
          <p:spPr>
            <a:xfrm>
              <a:off x="0" y="0"/>
              <a:ext cx="412099" cy="78003"/>
            </a:xfrm>
            <a:custGeom>
              <a:avLst/>
              <a:gdLst/>
              <a:ahLst/>
              <a:cxnLst/>
              <a:rect l="l" t="t" r="r" b="b"/>
              <a:pathLst>
                <a:path w="412099" h="78003">
                  <a:moveTo>
                    <a:pt x="0" y="0"/>
                  </a:moveTo>
                  <a:lnTo>
                    <a:pt x="412099" y="0"/>
                  </a:lnTo>
                  <a:lnTo>
                    <a:pt x="412099" y="78003"/>
                  </a:lnTo>
                  <a:lnTo>
                    <a:pt x="0" y="78003"/>
                  </a:lnTo>
                  <a:close/>
                </a:path>
              </a:pathLst>
            </a:custGeom>
            <a:solidFill>
              <a:srgbClr val="C9EAD3"/>
            </a:solidFill>
          </p:spPr>
          <p:txBody>
            <a:bodyPr/>
            <a:lstStyle/>
            <a:p>
              <a:endParaRPr lang="de-CH"/>
            </a:p>
          </p:txBody>
        </p:sp>
        <p:sp>
          <p:nvSpPr>
            <p:cNvPr id="73" name="TextBox 73"/>
            <p:cNvSpPr txBox="1"/>
            <p:nvPr/>
          </p:nvSpPr>
          <p:spPr>
            <a:xfrm>
              <a:off x="0" y="-28575"/>
              <a:ext cx="412099" cy="106578"/>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mesure</a:t>
              </a:r>
            </a:p>
          </p:txBody>
        </p:sp>
      </p:grpSp>
      <p:grpSp>
        <p:nvGrpSpPr>
          <p:cNvPr id="74" name="Group 74"/>
          <p:cNvGrpSpPr/>
          <p:nvPr/>
        </p:nvGrpSpPr>
        <p:grpSpPr>
          <a:xfrm>
            <a:off x="7008313" y="5156583"/>
            <a:ext cx="1540410" cy="286512"/>
            <a:chOff x="0" y="0"/>
            <a:chExt cx="405705" cy="75460"/>
          </a:xfrm>
        </p:grpSpPr>
        <p:sp>
          <p:nvSpPr>
            <p:cNvPr id="75" name="Freeform 75"/>
            <p:cNvSpPr/>
            <p:nvPr/>
          </p:nvSpPr>
          <p:spPr>
            <a:xfrm>
              <a:off x="0" y="0"/>
              <a:ext cx="405705" cy="75460"/>
            </a:xfrm>
            <a:custGeom>
              <a:avLst/>
              <a:gdLst/>
              <a:ahLst/>
              <a:cxnLst/>
              <a:rect l="l" t="t" r="r" b="b"/>
              <a:pathLst>
                <a:path w="405705" h="75460">
                  <a:moveTo>
                    <a:pt x="0" y="0"/>
                  </a:moveTo>
                  <a:lnTo>
                    <a:pt x="405705" y="0"/>
                  </a:lnTo>
                  <a:lnTo>
                    <a:pt x="405705" y="75460"/>
                  </a:lnTo>
                  <a:lnTo>
                    <a:pt x="0" y="75460"/>
                  </a:lnTo>
                  <a:close/>
                </a:path>
              </a:pathLst>
            </a:custGeom>
            <a:solidFill>
              <a:srgbClr val="C9EAD3"/>
            </a:solidFill>
          </p:spPr>
          <p:txBody>
            <a:bodyPr/>
            <a:lstStyle/>
            <a:p>
              <a:endParaRPr lang="de-CH"/>
            </a:p>
          </p:txBody>
        </p:sp>
        <p:sp>
          <p:nvSpPr>
            <p:cNvPr id="76" name="TextBox 76"/>
            <p:cNvSpPr txBox="1"/>
            <p:nvPr/>
          </p:nvSpPr>
          <p:spPr>
            <a:xfrm>
              <a:off x="0" y="-28575"/>
              <a:ext cx="405705" cy="104035"/>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organe responsable</a:t>
              </a:r>
            </a:p>
          </p:txBody>
        </p:sp>
      </p:grpSp>
      <p:grpSp>
        <p:nvGrpSpPr>
          <p:cNvPr id="77" name="Group 77"/>
          <p:cNvGrpSpPr/>
          <p:nvPr/>
        </p:nvGrpSpPr>
        <p:grpSpPr>
          <a:xfrm>
            <a:off x="4873142" y="7817413"/>
            <a:ext cx="1564687" cy="299596"/>
            <a:chOff x="0" y="0"/>
            <a:chExt cx="412099" cy="78906"/>
          </a:xfrm>
        </p:grpSpPr>
        <p:sp>
          <p:nvSpPr>
            <p:cNvPr id="78" name="Freeform 78"/>
            <p:cNvSpPr/>
            <p:nvPr/>
          </p:nvSpPr>
          <p:spPr>
            <a:xfrm>
              <a:off x="0" y="0"/>
              <a:ext cx="412099" cy="78906"/>
            </a:xfrm>
            <a:custGeom>
              <a:avLst/>
              <a:gdLst/>
              <a:ahLst/>
              <a:cxnLst/>
              <a:rect l="l" t="t" r="r" b="b"/>
              <a:pathLst>
                <a:path w="412099" h="78906">
                  <a:moveTo>
                    <a:pt x="0" y="0"/>
                  </a:moveTo>
                  <a:lnTo>
                    <a:pt x="412099" y="0"/>
                  </a:lnTo>
                  <a:lnTo>
                    <a:pt x="412099" y="78906"/>
                  </a:lnTo>
                  <a:lnTo>
                    <a:pt x="0" y="78906"/>
                  </a:lnTo>
                  <a:close/>
                </a:path>
              </a:pathLst>
            </a:custGeom>
            <a:solidFill>
              <a:srgbClr val="C9EAD3"/>
            </a:solidFill>
          </p:spPr>
          <p:txBody>
            <a:bodyPr/>
            <a:lstStyle/>
            <a:p>
              <a:endParaRPr lang="de-CH"/>
            </a:p>
          </p:txBody>
        </p:sp>
        <p:sp>
          <p:nvSpPr>
            <p:cNvPr id="79" name="TextBox 79"/>
            <p:cNvSpPr txBox="1"/>
            <p:nvPr/>
          </p:nvSpPr>
          <p:spPr>
            <a:xfrm>
              <a:off x="0" y="-28575"/>
              <a:ext cx="412099" cy="10748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mesure</a:t>
              </a:r>
            </a:p>
          </p:txBody>
        </p:sp>
      </p:grpSp>
      <p:grpSp>
        <p:nvGrpSpPr>
          <p:cNvPr id="80" name="Group 80"/>
          <p:cNvGrpSpPr/>
          <p:nvPr/>
        </p:nvGrpSpPr>
        <p:grpSpPr>
          <a:xfrm>
            <a:off x="7026247" y="7817413"/>
            <a:ext cx="1956124" cy="299596"/>
            <a:chOff x="0" y="0"/>
            <a:chExt cx="515193" cy="78906"/>
          </a:xfrm>
        </p:grpSpPr>
        <p:sp>
          <p:nvSpPr>
            <p:cNvPr id="81" name="Freeform 81"/>
            <p:cNvSpPr/>
            <p:nvPr/>
          </p:nvSpPr>
          <p:spPr>
            <a:xfrm>
              <a:off x="0" y="0"/>
              <a:ext cx="515193" cy="78906"/>
            </a:xfrm>
            <a:custGeom>
              <a:avLst/>
              <a:gdLst/>
              <a:ahLst/>
              <a:cxnLst/>
              <a:rect l="l" t="t" r="r" b="b"/>
              <a:pathLst>
                <a:path w="515193" h="78906">
                  <a:moveTo>
                    <a:pt x="0" y="0"/>
                  </a:moveTo>
                  <a:lnTo>
                    <a:pt x="515193" y="0"/>
                  </a:lnTo>
                  <a:lnTo>
                    <a:pt x="515193" y="78906"/>
                  </a:lnTo>
                  <a:lnTo>
                    <a:pt x="0" y="78906"/>
                  </a:lnTo>
                  <a:close/>
                </a:path>
              </a:pathLst>
            </a:custGeom>
            <a:solidFill>
              <a:srgbClr val="C9EAD3"/>
            </a:solidFill>
          </p:spPr>
          <p:txBody>
            <a:bodyPr/>
            <a:lstStyle/>
            <a:p>
              <a:endParaRPr lang="de-CH"/>
            </a:p>
          </p:txBody>
        </p:sp>
        <p:sp>
          <p:nvSpPr>
            <p:cNvPr id="82" name="TextBox 82"/>
            <p:cNvSpPr txBox="1"/>
            <p:nvPr/>
          </p:nvSpPr>
          <p:spPr>
            <a:xfrm>
              <a:off x="0" y="-28575"/>
              <a:ext cx="515193" cy="107481"/>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organe responsable</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3" name="TextBox 3"/>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Exemples de réussites sur le terrain</a:t>
            </a:r>
          </a:p>
        </p:txBody>
      </p:sp>
      <p:sp>
        <p:nvSpPr>
          <p:cNvPr id="4" name="Freeform 4"/>
          <p:cNvSpPr/>
          <p:nvPr/>
        </p:nvSpPr>
        <p:spPr>
          <a:xfrm>
            <a:off x="716782" y="1120313"/>
            <a:ext cx="4102265" cy="8204529"/>
          </a:xfrm>
          <a:custGeom>
            <a:avLst/>
            <a:gdLst/>
            <a:ahLst/>
            <a:cxnLst/>
            <a:rect l="l" t="t" r="r" b="b"/>
            <a:pathLst>
              <a:path w="4102265" h="8204529">
                <a:moveTo>
                  <a:pt x="0" y="0"/>
                </a:moveTo>
                <a:lnTo>
                  <a:pt x="4102265" y="0"/>
                </a:lnTo>
                <a:lnTo>
                  <a:pt x="4102265" y="8204529"/>
                </a:lnTo>
                <a:lnTo>
                  <a:pt x="0" y="8204529"/>
                </a:lnTo>
                <a:lnTo>
                  <a:pt x="0" y="0"/>
                </a:lnTo>
                <a:close/>
              </a:path>
            </a:pathLst>
          </a:custGeom>
          <a:blipFill>
            <a:blip r:embed="rId3"/>
            <a:stretch>
              <a:fillRect l="-224996" t="-41665" r="-241544" b="-17673"/>
            </a:stretch>
          </a:blipFill>
        </p:spPr>
        <p:txBody>
          <a:bodyPr/>
          <a:lstStyle/>
          <a:p>
            <a:endParaRPr lang="de-CH"/>
          </a:p>
        </p:txBody>
      </p:sp>
      <p:sp>
        <p:nvSpPr>
          <p:cNvPr id="5" name="Freeform 5"/>
          <p:cNvSpPr/>
          <p:nvPr/>
        </p:nvSpPr>
        <p:spPr>
          <a:xfrm>
            <a:off x="5623852" y="1120313"/>
            <a:ext cx="5558593" cy="8204529"/>
          </a:xfrm>
          <a:custGeom>
            <a:avLst/>
            <a:gdLst/>
            <a:ahLst/>
            <a:cxnLst/>
            <a:rect l="l" t="t" r="r" b="b"/>
            <a:pathLst>
              <a:path w="5558593" h="8204529">
                <a:moveTo>
                  <a:pt x="0" y="0"/>
                </a:moveTo>
                <a:lnTo>
                  <a:pt x="5558593" y="0"/>
                </a:lnTo>
                <a:lnTo>
                  <a:pt x="5558593" y="8204529"/>
                </a:lnTo>
                <a:lnTo>
                  <a:pt x="0" y="8204529"/>
                </a:lnTo>
                <a:lnTo>
                  <a:pt x="0" y="0"/>
                </a:lnTo>
                <a:close/>
              </a:path>
            </a:pathLst>
          </a:custGeom>
          <a:blipFill>
            <a:blip r:embed="rId4"/>
            <a:stretch>
              <a:fillRect l="-206382" t="-41803" r="-97805" b="-12230"/>
            </a:stretch>
          </a:blipFill>
        </p:spPr>
        <p:txBody>
          <a:bodyPr/>
          <a:lstStyle/>
          <a:p>
            <a:endParaRPr lang="de-CH"/>
          </a:p>
        </p:txBody>
      </p:sp>
      <p:grpSp>
        <p:nvGrpSpPr>
          <p:cNvPr id="6" name="Group 6"/>
          <p:cNvGrpSpPr/>
          <p:nvPr/>
        </p:nvGrpSpPr>
        <p:grpSpPr>
          <a:xfrm>
            <a:off x="1028700" y="7580721"/>
            <a:ext cx="3469284" cy="1128123"/>
            <a:chOff x="0" y="0"/>
            <a:chExt cx="913721" cy="297119"/>
          </a:xfrm>
        </p:grpSpPr>
        <p:sp>
          <p:nvSpPr>
            <p:cNvPr id="7" name="Freeform 7"/>
            <p:cNvSpPr/>
            <p:nvPr/>
          </p:nvSpPr>
          <p:spPr>
            <a:xfrm>
              <a:off x="0" y="0"/>
              <a:ext cx="913721" cy="297119"/>
            </a:xfrm>
            <a:custGeom>
              <a:avLst/>
              <a:gdLst/>
              <a:ahLst/>
              <a:cxnLst/>
              <a:rect l="l" t="t" r="r" b="b"/>
              <a:pathLst>
                <a:path w="913721" h="297119">
                  <a:moveTo>
                    <a:pt x="0" y="0"/>
                  </a:moveTo>
                  <a:lnTo>
                    <a:pt x="913721" y="0"/>
                  </a:lnTo>
                  <a:lnTo>
                    <a:pt x="913721" y="297119"/>
                  </a:lnTo>
                  <a:lnTo>
                    <a:pt x="0" y="297119"/>
                  </a:lnTo>
                  <a:close/>
                </a:path>
              </a:pathLst>
            </a:custGeom>
            <a:solidFill>
              <a:srgbClr val="6F4924"/>
            </a:solidFill>
          </p:spPr>
          <p:txBody>
            <a:bodyPr/>
            <a:lstStyle/>
            <a:p>
              <a:endParaRPr lang="de-CH"/>
            </a:p>
          </p:txBody>
        </p:sp>
        <p:sp>
          <p:nvSpPr>
            <p:cNvPr id="8" name="TextBox 8"/>
            <p:cNvSpPr txBox="1"/>
            <p:nvPr/>
          </p:nvSpPr>
          <p:spPr>
            <a:xfrm>
              <a:off x="0" y="-38100"/>
              <a:ext cx="913721" cy="335219"/>
            </a:xfrm>
            <a:prstGeom prst="rect">
              <a:avLst/>
            </a:prstGeom>
          </p:spPr>
          <p:txBody>
            <a:bodyPr lIns="50800" tIns="50800" rIns="50800" bIns="50800" rtlCol="0" anchor="ctr"/>
            <a:lstStyle/>
            <a:p>
              <a:pPr algn="l">
                <a:lnSpc>
                  <a:spcPts val="2492"/>
                </a:lnSpc>
              </a:pPr>
              <a:r>
                <a:rPr lang="en-US" sz="2076" dirty="0">
                  <a:solidFill>
                    <a:srgbClr val="FFFFFF"/>
                  </a:solidFill>
                  <a:latin typeface="Arial Bold"/>
                  <a:ea typeface="Arial Bold"/>
                  <a:cs typeface="Arial Bold"/>
                  <a:sym typeface="Arial Bold"/>
                </a:rPr>
                <a:t>Le chemin du succès dans le champ de tension forêt-</a:t>
              </a:r>
              <a:r>
                <a:rPr lang="en-US" sz="2076" dirty="0" err="1">
                  <a:solidFill>
                    <a:srgbClr val="FFFFFF"/>
                  </a:solidFill>
                  <a:latin typeface="Arial Bold"/>
                  <a:ea typeface="Arial Bold"/>
                  <a:cs typeface="Arial Bold"/>
                  <a:sym typeface="Arial Bold"/>
                </a:rPr>
                <a:t>gibier</a:t>
              </a:r>
              <a:endParaRPr lang="en-US" sz="2076" dirty="0">
                <a:solidFill>
                  <a:srgbClr val="FFFFFF"/>
                </a:solidFill>
                <a:latin typeface="Arial Bold"/>
                <a:ea typeface="Arial Bold"/>
                <a:cs typeface="Arial Bold"/>
                <a:sym typeface="Arial Bold"/>
              </a:endParaRPr>
            </a:p>
          </p:txBody>
        </p:sp>
      </p:grpSp>
      <p:sp>
        <p:nvSpPr>
          <p:cNvPr id="9" name="TextBox 9"/>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10" name="TextBox 10"/>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11" name="TextBox 11"/>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12" name="TextBox 12"/>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13" name="TextBox 13"/>
          <p:cNvSpPr txBox="1"/>
          <p:nvPr/>
        </p:nvSpPr>
        <p:spPr>
          <a:xfrm>
            <a:off x="11427957" y="1509425"/>
            <a:ext cx="6153308" cy="7059541"/>
          </a:xfrm>
          <a:prstGeom prst="rect">
            <a:avLst/>
          </a:prstGeom>
        </p:spPr>
        <p:txBody>
          <a:bodyPr lIns="0" tIns="0" rIns="0" bIns="0" rtlCol="0" anchor="t">
            <a:spAutoFit/>
          </a:bodyPr>
          <a:lstStyle/>
          <a:p>
            <a:pPr algn="l">
              <a:lnSpc>
                <a:spcPts val="4050"/>
              </a:lnSpc>
            </a:pPr>
            <a:r>
              <a:rPr lang="en-US" sz="3375">
                <a:solidFill>
                  <a:srgbClr val="000000"/>
                </a:solidFill>
                <a:latin typeface="Arial"/>
                <a:ea typeface="Arial"/>
                <a:cs typeface="Arial"/>
                <a:sym typeface="Arial"/>
              </a:rPr>
              <a:t>La brochure</a:t>
            </a:r>
          </a:p>
          <a:p>
            <a:pPr algn="l">
              <a:lnSpc>
                <a:spcPts val="3544"/>
              </a:lnSpc>
            </a:pPr>
            <a:endParaRPr lang="en-US" sz="3375">
              <a:solidFill>
                <a:srgbClr val="000000"/>
              </a:solidFill>
              <a:latin typeface="Arial"/>
              <a:ea typeface="Arial"/>
              <a:cs typeface="Arial"/>
              <a:sym typeface="Arial"/>
            </a:endParaRPr>
          </a:p>
          <a:p>
            <a:pPr marL="375963" lvl="1" indent="-187981" algn="l">
              <a:lnSpc>
                <a:spcPts val="3544"/>
              </a:lnSpc>
              <a:buFont typeface="Arial"/>
              <a:buChar char="•"/>
            </a:pPr>
            <a:r>
              <a:rPr lang="en-US" sz="2953">
                <a:solidFill>
                  <a:srgbClr val="000000"/>
                </a:solidFill>
                <a:latin typeface="Arial"/>
                <a:ea typeface="Arial"/>
                <a:cs typeface="Arial"/>
                <a:sym typeface="Arial"/>
              </a:rPr>
              <a:t>un </a:t>
            </a:r>
            <a:r>
              <a:rPr lang="en-US" sz="2953">
                <a:solidFill>
                  <a:srgbClr val="000000"/>
                </a:solidFill>
                <a:latin typeface="Arial Bold"/>
                <a:ea typeface="Arial Bold"/>
                <a:cs typeface="Arial Bold"/>
                <a:sym typeface="Arial Bold"/>
              </a:rPr>
              <a:t>document historique</a:t>
            </a:r>
          </a:p>
          <a:p>
            <a:pPr marL="375963" lvl="1" indent="-187981" algn="l">
              <a:lnSpc>
                <a:spcPts val="3544"/>
              </a:lnSpc>
              <a:buFont typeface="Arial"/>
              <a:buChar char="•"/>
            </a:pPr>
            <a:r>
              <a:rPr lang="en-US" sz="2953">
                <a:solidFill>
                  <a:srgbClr val="000000"/>
                </a:solidFill>
                <a:latin typeface="Arial"/>
                <a:ea typeface="Arial"/>
                <a:cs typeface="Arial"/>
                <a:sym typeface="Arial"/>
              </a:rPr>
              <a:t>prendre conscience des </a:t>
            </a:r>
            <a:r>
              <a:rPr lang="en-US" sz="2953">
                <a:solidFill>
                  <a:srgbClr val="000000"/>
                </a:solidFill>
                <a:latin typeface="Arial Bold"/>
                <a:ea typeface="Arial Bold"/>
                <a:cs typeface="Arial Bold"/>
                <a:sym typeface="Arial Bold"/>
              </a:rPr>
              <a:t>succès</a:t>
            </a:r>
            <a:r>
              <a:rPr lang="en-US" sz="2953">
                <a:solidFill>
                  <a:srgbClr val="000000"/>
                </a:solidFill>
                <a:latin typeface="Arial"/>
                <a:ea typeface="Arial"/>
                <a:cs typeface="Arial"/>
                <a:sym typeface="Arial"/>
              </a:rPr>
              <a:t>, ne pas les oublier</a:t>
            </a:r>
          </a:p>
          <a:p>
            <a:pPr marL="375963" lvl="1" indent="-187981" algn="l">
              <a:lnSpc>
                <a:spcPts val="3544"/>
              </a:lnSpc>
              <a:buFont typeface="Arial"/>
              <a:buChar char="•"/>
            </a:pPr>
            <a:r>
              <a:rPr lang="en-US" sz="2953">
                <a:solidFill>
                  <a:srgbClr val="000000"/>
                </a:solidFill>
                <a:latin typeface="Arial"/>
                <a:ea typeface="Arial"/>
                <a:cs typeface="Arial"/>
                <a:sym typeface="Arial"/>
              </a:rPr>
              <a:t>s’en </a:t>
            </a:r>
            <a:r>
              <a:rPr lang="en-US" sz="2953">
                <a:solidFill>
                  <a:srgbClr val="000000"/>
                </a:solidFill>
                <a:latin typeface="Arial Bold"/>
                <a:ea typeface="Arial Bold"/>
                <a:cs typeface="Arial Bold"/>
                <a:sym typeface="Arial Bold"/>
              </a:rPr>
              <a:t>réjouir</a:t>
            </a:r>
          </a:p>
        </p:txBody>
      </p:sp>
      <p:sp>
        <p:nvSpPr>
          <p:cNvPr id="14" name="TextBox 14"/>
          <p:cNvSpPr txBox="1"/>
          <p:nvPr/>
        </p:nvSpPr>
        <p:spPr>
          <a:xfrm>
            <a:off x="5752139" y="8885835"/>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
        <p:nvSpPr>
          <p:cNvPr id="15" name="TextBox 15"/>
          <p:cNvSpPr txBox="1"/>
          <p:nvPr/>
        </p:nvSpPr>
        <p:spPr>
          <a:xfrm>
            <a:off x="5752139" y="4731936"/>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Exemples de réussites sur le terrain</a:t>
            </a:r>
          </a:p>
        </p:txBody>
      </p:sp>
      <p:sp>
        <p:nvSpPr>
          <p:cNvPr id="8" name="TextBox 8"/>
          <p:cNvSpPr txBox="1"/>
          <p:nvPr/>
        </p:nvSpPr>
        <p:spPr>
          <a:xfrm>
            <a:off x="9756740" y="1129601"/>
            <a:ext cx="7520484" cy="7059541"/>
          </a:xfrm>
          <a:prstGeom prst="rect">
            <a:avLst/>
          </a:prstGeom>
        </p:spPr>
        <p:txBody>
          <a:bodyPr lIns="0" tIns="0" rIns="0" bIns="0" rtlCol="0" anchor="t">
            <a:spAutoFit/>
          </a:bodyPr>
          <a:lstStyle/>
          <a:p>
            <a:pPr algn="l">
              <a:lnSpc>
                <a:spcPts val="4050"/>
              </a:lnSpc>
            </a:pPr>
            <a:r>
              <a:rPr lang="en-US" sz="3375">
                <a:solidFill>
                  <a:srgbClr val="000000"/>
                </a:solidFill>
                <a:latin typeface="Arial"/>
                <a:ea typeface="Arial"/>
                <a:cs typeface="Arial"/>
                <a:sym typeface="Arial"/>
              </a:rPr>
              <a:t>Un coup d’œil en arrière</a:t>
            </a:r>
          </a:p>
          <a:p>
            <a:pPr algn="l">
              <a:lnSpc>
                <a:spcPts val="3291"/>
              </a:lnSpc>
            </a:pPr>
            <a:endParaRPr lang="en-US" sz="3375">
              <a:solidFill>
                <a:srgbClr val="000000"/>
              </a:solidFill>
              <a:latin typeface="Arial"/>
              <a:ea typeface="Arial"/>
              <a:cs typeface="Arial"/>
              <a:sym typeface="Arial"/>
            </a:endParaRPr>
          </a:p>
          <a:p>
            <a:pPr marL="349108" lvl="1" indent="-174554" algn="l">
              <a:lnSpc>
                <a:spcPts val="3291"/>
              </a:lnSpc>
              <a:buFont typeface="Arial"/>
              <a:buChar char="•"/>
            </a:pPr>
            <a:r>
              <a:rPr lang="en-US" sz="2742">
                <a:solidFill>
                  <a:srgbClr val="000000"/>
                </a:solidFill>
                <a:latin typeface="Arial"/>
                <a:ea typeface="Arial"/>
                <a:cs typeface="Arial"/>
                <a:sym typeface="Arial"/>
              </a:rPr>
              <a:t>il y a des décennies, des conflits majeurs entre la forêt et le gibier</a:t>
            </a:r>
          </a:p>
          <a:p>
            <a:pPr marL="349108" lvl="1" indent="-174554" algn="l">
              <a:lnSpc>
                <a:spcPts val="3291"/>
              </a:lnSpc>
              <a:buFont typeface="Arial"/>
              <a:buChar char="•"/>
            </a:pPr>
            <a:r>
              <a:rPr lang="en-US" sz="2742">
                <a:solidFill>
                  <a:srgbClr val="000000"/>
                </a:solidFill>
                <a:latin typeface="Arial"/>
                <a:ea typeface="Arial"/>
                <a:cs typeface="Arial"/>
                <a:sym typeface="Arial"/>
              </a:rPr>
              <a:t>peuplements d’épicéas souvent plantés</a:t>
            </a:r>
          </a:p>
          <a:p>
            <a:pPr marL="349108" lvl="1" indent="-174554" algn="l">
              <a:lnSpc>
                <a:spcPts val="3291"/>
              </a:lnSpc>
              <a:buFont typeface="Arial"/>
              <a:buChar char="•"/>
            </a:pPr>
            <a:r>
              <a:rPr lang="en-US" sz="2742">
                <a:solidFill>
                  <a:srgbClr val="000000"/>
                </a:solidFill>
                <a:latin typeface="Arial"/>
                <a:ea typeface="Arial"/>
                <a:cs typeface="Arial"/>
                <a:sym typeface="Arial"/>
              </a:rPr>
              <a:t>populations de gibier dépassant la capacité d’habitat</a:t>
            </a:r>
          </a:p>
          <a:p>
            <a:pPr marL="349108" lvl="1" indent="-174554" algn="l">
              <a:lnSpc>
                <a:spcPts val="3291"/>
              </a:lnSpc>
              <a:buFont typeface="Arial"/>
              <a:buChar char="•"/>
            </a:pPr>
            <a:r>
              <a:rPr lang="en-US" sz="2742">
                <a:solidFill>
                  <a:srgbClr val="000000"/>
                </a:solidFill>
                <a:latin typeface="Arial"/>
                <a:ea typeface="Arial"/>
                <a:cs typeface="Arial"/>
                <a:sym typeface="Arial"/>
              </a:rPr>
              <a:t>nourrissage du gibier</a:t>
            </a:r>
          </a:p>
          <a:p>
            <a:pPr marL="349108" lvl="1" indent="-174554" algn="l">
              <a:lnSpc>
                <a:spcPts val="3291"/>
              </a:lnSpc>
              <a:buFont typeface="Arial"/>
              <a:buChar char="•"/>
            </a:pPr>
            <a:r>
              <a:rPr lang="en-US" sz="2742">
                <a:solidFill>
                  <a:srgbClr val="000000"/>
                </a:solidFill>
                <a:latin typeface="Arial"/>
                <a:ea typeface="Arial"/>
                <a:cs typeface="Arial"/>
                <a:sym typeface="Arial"/>
              </a:rPr>
              <a:t>exigences annuelles pour les dommages causés par le gibier</a:t>
            </a:r>
          </a:p>
          <a:p>
            <a:pPr marL="349108" lvl="1" indent="-174554" algn="l">
              <a:lnSpc>
                <a:spcPts val="3291"/>
              </a:lnSpc>
              <a:buFont typeface="Arial"/>
              <a:buChar char="•"/>
            </a:pPr>
            <a:r>
              <a:rPr lang="en-US" sz="2742">
                <a:solidFill>
                  <a:srgbClr val="000000"/>
                </a:solidFill>
                <a:latin typeface="Arial"/>
                <a:ea typeface="Arial"/>
                <a:cs typeface="Arial"/>
                <a:sym typeface="Arial"/>
              </a:rPr>
              <a:t>pas de grands carnivores</a:t>
            </a:r>
          </a:p>
        </p:txBody>
      </p:sp>
      <p:sp>
        <p:nvSpPr>
          <p:cNvPr id="9" name="TextBox 9"/>
          <p:cNvSpPr txBox="1"/>
          <p:nvPr/>
        </p:nvSpPr>
        <p:spPr>
          <a:xfrm>
            <a:off x="4872688" y="4709854"/>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
        <p:nvSpPr>
          <p:cNvPr id="10" name="TextBox 10"/>
          <p:cNvSpPr txBox="1"/>
          <p:nvPr/>
        </p:nvSpPr>
        <p:spPr>
          <a:xfrm>
            <a:off x="4858626" y="8506013"/>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
        <p:nvSpPr>
          <p:cNvPr id="11" name="Freeform 11"/>
          <p:cNvSpPr/>
          <p:nvPr/>
        </p:nvSpPr>
        <p:spPr>
          <a:xfrm>
            <a:off x="489073" y="1197078"/>
            <a:ext cx="8354521" cy="7968632"/>
          </a:xfrm>
          <a:custGeom>
            <a:avLst/>
            <a:gdLst/>
            <a:ahLst/>
            <a:cxnLst/>
            <a:rect l="l" t="t" r="r" b="b"/>
            <a:pathLst>
              <a:path w="8354521" h="7968632">
                <a:moveTo>
                  <a:pt x="0" y="0"/>
                </a:moveTo>
                <a:lnTo>
                  <a:pt x="8354521" y="0"/>
                </a:lnTo>
                <a:lnTo>
                  <a:pt x="8354521" y="7968632"/>
                </a:lnTo>
                <a:lnTo>
                  <a:pt x="0" y="7968632"/>
                </a:lnTo>
                <a:lnTo>
                  <a:pt x="0" y="0"/>
                </a:lnTo>
                <a:close/>
              </a:path>
            </a:pathLst>
          </a:custGeom>
          <a:blipFill>
            <a:blip r:embed="rId3"/>
            <a:stretch>
              <a:fillRect/>
            </a:stretch>
          </a:blipFill>
        </p:spPr>
        <p:txBody>
          <a:bodyPr/>
          <a:lstStyle/>
          <a:p>
            <a:endParaRPr lang="de-CH"/>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3" name="Freeform 3"/>
          <p:cNvSpPr/>
          <p:nvPr/>
        </p:nvSpPr>
        <p:spPr>
          <a:xfrm>
            <a:off x="749175" y="1803993"/>
            <a:ext cx="6500737" cy="6500736"/>
          </a:xfrm>
          <a:custGeom>
            <a:avLst/>
            <a:gdLst/>
            <a:ahLst/>
            <a:cxnLst/>
            <a:rect l="l" t="t" r="r" b="b"/>
            <a:pathLst>
              <a:path w="6500737" h="6500736">
                <a:moveTo>
                  <a:pt x="0" y="0"/>
                </a:moveTo>
                <a:lnTo>
                  <a:pt x="6500737" y="0"/>
                </a:lnTo>
                <a:lnTo>
                  <a:pt x="6500737" y="6500736"/>
                </a:lnTo>
                <a:lnTo>
                  <a:pt x="0" y="6500736"/>
                </a:lnTo>
                <a:lnTo>
                  <a:pt x="0" y="0"/>
                </a:lnTo>
                <a:close/>
              </a:path>
            </a:pathLst>
          </a:custGeom>
          <a:blipFill>
            <a:blip r:embed="rId3"/>
            <a:stretch>
              <a:fillRect l="-47302" t="-50002" r="-164780" b="-25543"/>
            </a:stretch>
          </a:blipFill>
        </p:spPr>
        <p:txBody>
          <a:bodyPr/>
          <a:lstStyle/>
          <a:p>
            <a:endParaRPr lang="de-CH"/>
          </a:p>
        </p:txBody>
      </p:sp>
      <p:grpSp>
        <p:nvGrpSpPr>
          <p:cNvPr id="4" name="Group 4"/>
          <p:cNvGrpSpPr/>
          <p:nvPr/>
        </p:nvGrpSpPr>
        <p:grpSpPr>
          <a:xfrm>
            <a:off x="1304470" y="2474885"/>
            <a:ext cx="2261428" cy="3097244"/>
            <a:chOff x="0" y="0"/>
            <a:chExt cx="595603" cy="815735"/>
          </a:xfrm>
        </p:grpSpPr>
        <p:sp>
          <p:nvSpPr>
            <p:cNvPr id="5" name="Freeform 5"/>
            <p:cNvSpPr/>
            <p:nvPr/>
          </p:nvSpPr>
          <p:spPr>
            <a:xfrm>
              <a:off x="0" y="0"/>
              <a:ext cx="595603" cy="815735"/>
            </a:xfrm>
            <a:custGeom>
              <a:avLst/>
              <a:gdLst/>
              <a:ahLst/>
              <a:cxnLst/>
              <a:rect l="l" t="t" r="r" b="b"/>
              <a:pathLst>
                <a:path w="595603" h="815735">
                  <a:moveTo>
                    <a:pt x="0" y="0"/>
                  </a:moveTo>
                  <a:lnTo>
                    <a:pt x="595603" y="0"/>
                  </a:lnTo>
                  <a:lnTo>
                    <a:pt x="595603" y="815735"/>
                  </a:lnTo>
                  <a:lnTo>
                    <a:pt x="0" y="815735"/>
                  </a:lnTo>
                  <a:close/>
                </a:path>
              </a:pathLst>
            </a:custGeom>
            <a:solidFill>
              <a:srgbClr val="FEFFFE"/>
            </a:solidFill>
          </p:spPr>
          <p:txBody>
            <a:bodyPr/>
            <a:lstStyle/>
            <a:p>
              <a:endParaRPr lang="de-CH"/>
            </a:p>
          </p:txBody>
        </p:sp>
        <p:sp>
          <p:nvSpPr>
            <p:cNvPr id="6" name="TextBox 6"/>
            <p:cNvSpPr txBox="1"/>
            <p:nvPr/>
          </p:nvSpPr>
          <p:spPr>
            <a:xfrm>
              <a:off x="0" y="-28575"/>
              <a:ext cx="595603" cy="844310"/>
            </a:xfrm>
            <a:prstGeom prst="rect">
              <a:avLst/>
            </a:prstGeom>
          </p:spPr>
          <p:txBody>
            <a:bodyPr lIns="50800" tIns="50800" rIns="50800" bIns="50800" rtlCol="0" anchor="ctr"/>
            <a:lstStyle/>
            <a:p>
              <a:pPr algn="l">
                <a:lnSpc>
                  <a:spcPts val="1772"/>
                </a:lnSpc>
              </a:pPr>
              <a:r>
                <a:rPr lang="en-US" sz="1476">
                  <a:solidFill>
                    <a:srgbClr val="000000"/>
                  </a:solidFill>
                  <a:latin typeface="Arial"/>
                  <a:ea typeface="Arial"/>
                  <a:cs typeface="Arial"/>
                  <a:sym typeface="Arial"/>
                </a:rPr>
                <a:t>La manière dont le rajeunissement naturel s’est développé est très positive. Grâce à l’action de la chasse, aux mesures de valorisation de la forêt et à l’influence des grands prédateurs que sont le lynx et le loup sur les populations de gibier, nous nous développons avec des arbres sains pour l’avenir.</a:t>
              </a:r>
            </a:p>
          </p:txBody>
        </p:sp>
      </p:grpSp>
      <p:sp>
        <p:nvSpPr>
          <p:cNvPr id="7" name="TextBox 7"/>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8" name="TextBox 8"/>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9" name="TextBox 9"/>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10" name="TextBox 10"/>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11" name="TextBox 11"/>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Exemples de réussites sur le terrain</a:t>
            </a:r>
          </a:p>
        </p:txBody>
      </p:sp>
      <p:sp>
        <p:nvSpPr>
          <p:cNvPr id="12" name="TextBox 12"/>
          <p:cNvSpPr txBox="1"/>
          <p:nvPr/>
        </p:nvSpPr>
        <p:spPr>
          <a:xfrm>
            <a:off x="9376917" y="1129601"/>
            <a:ext cx="8432058" cy="7059541"/>
          </a:xfrm>
          <a:prstGeom prst="rect">
            <a:avLst/>
          </a:prstGeom>
        </p:spPr>
        <p:txBody>
          <a:bodyPr lIns="0" tIns="0" rIns="0" bIns="0" rtlCol="0" anchor="t">
            <a:spAutoFit/>
          </a:bodyPr>
          <a:lstStyle/>
          <a:p>
            <a:pPr algn="l">
              <a:lnSpc>
                <a:spcPts val="4050"/>
              </a:lnSpc>
            </a:pPr>
            <a:r>
              <a:rPr lang="en-US" sz="3375">
                <a:solidFill>
                  <a:srgbClr val="000000"/>
                </a:solidFill>
                <a:latin typeface="Arial"/>
                <a:ea typeface="Arial"/>
                <a:cs typeface="Arial"/>
                <a:sym typeface="Arial"/>
              </a:rPr>
              <a:t>Qu’est-ce qui a contribué à ce succès?</a:t>
            </a:r>
          </a:p>
          <a:p>
            <a:pPr algn="l">
              <a:lnSpc>
                <a:spcPts val="3291"/>
              </a:lnSpc>
            </a:pPr>
            <a:endParaRPr lang="en-US" sz="3375">
              <a:solidFill>
                <a:srgbClr val="000000"/>
              </a:solidFill>
              <a:latin typeface="Arial"/>
              <a:ea typeface="Arial"/>
              <a:cs typeface="Arial"/>
              <a:sym typeface="Arial"/>
            </a:endParaRPr>
          </a:p>
          <a:p>
            <a:pPr marL="349108" lvl="1" indent="-174554" algn="l">
              <a:lnSpc>
                <a:spcPts val="3291"/>
              </a:lnSpc>
              <a:buFont typeface="Arial"/>
              <a:buChar char="•"/>
            </a:pPr>
            <a:r>
              <a:rPr lang="en-US" sz="2742">
                <a:solidFill>
                  <a:srgbClr val="000000"/>
                </a:solidFill>
                <a:latin typeface="Arial"/>
                <a:ea typeface="Arial"/>
                <a:cs typeface="Arial"/>
                <a:sym typeface="Arial"/>
              </a:rPr>
              <a:t>Événements naturels (tempêtes)</a:t>
            </a:r>
          </a:p>
          <a:p>
            <a:pPr marL="349108" lvl="1" indent="-174554" algn="l">
              <a:lnSpc>
                <a:spcPts val="3291"/>
              </a:lnSpc>
              <a:buFont typeface="Arial"/>
              <a:buChar char="•"/>
            </a:pPr>
            <a:r>
              <a:rPr lang="en-US" sz="2742">
                <a:solidFill>
                  <a:srgbClr val="000000"/>
                </a:solidFill>
                <a:latin typeface="Arial"/>
                <a:ea typeface="Arial"/>
                <a:cs typeface="Arial"/>
                <a:sym typeface="Arial"/>
              </a:rPr>
              <a:t>Entretien de l’habitat (forêt)</a:t>
            </a:r>
          </a:p>
          <a:p>
            <a:pPr marL="349108" lvl="1" indent="-174554" algn="l">
              <a:lnSpc>
                <a:spcPts val="3291"/>
              </a:lnSpc>
              <a:buFont typeface="Arial"/>
              <a:buChar char="•"/>
            </a:pPr>
            <a:r>
              <a:rPr lang="en-US" sz="2742">
                <a:solidFill>
                  <a:srgbClr val="000000"/>
                </a:solidFill>
                <a:latin typeface="Arial"/>
                <a:ea typeface="Arial"/>
                <a:cs typeface="Arial"/>
                <a:sym typeface="Arial"/>
              </a:rPr>
              <a:t>Populations de gibier réglementées (chasse)</a:t>
            </a:r>
          </a:p>
          <a:p>
            <a:pPr marL="349108" lvl="1" indent="-174554" algn="l">
              <a:lnSpc>
                <a:spcPts val="3291"/>
              </a:lnSpc>
              <a:buFont typeface="Arial"/>
              <a:buChar char="•"/>
            </a:pPr>
            <a:r>
              <a:rPr lang="en-US" sz="2742">
                <a:solidFill>
                  <a:srgbClr val="000000"/>
                </a:solidFill>
                <a:latin typeface="Arial"/>
                <a:ea typeface="Arial"/>
                <a:cs typeface="Arial"/>
                <a:sym typeface="Arial"/>
              </a:rPr>
              <a:t>Coopération (WWLK)</a:t>
            </a:r>
          </a:p>
          <a:p>
            <a:pPr marL="349108" lvl="1" indent="-174554" algn="l">
              <a:lnSpc>
                <a:spcPts val="3291"/>
              </a:lnSpc>
              <a:buFont typeface="Arial"/>
              <a:buChar char="•"/>
            </a:pPr>
            <a:r>
              <a:rPr lang="en-US" sz="2742">
                <a:solidFill>
                  <a:srgbClr val="000000"/>
                </a:solidFill>
                <a:latin typeface="Arial"/>
                <a:ea typeface="Arial"/>
                <a:cs typeface="Arial"/>
                <a:sym typeface="Arial"/>
              </a:rPr>
              <a:t>Introduction de lynx (grands carnivores)</a:t>
            </a:r>
          </a:p>
        </p:txBody>
      </p:sp>
      <p:sp>
        <p:nvSpPr>
          <p:cNvPr id="13" name="TextBox 13"/>
          <p:cNvSpPr txBox="1"/>
          <p:nvPr/>
        </p:nvSpPr>
        <p:spPr>
          <a:xfrm>
            <a:off x="5822062" y="7886414"/>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grpSp>
        <p:nvGrpSpPr>
          <p:cNvPr id="14" name="Group 14"/>
          <p:cNvGrpSpPr/>
          <p:nvPr/>
        </p:nvGrpSpPr>
        <p:grpSpPr>
          <a:xfrm>
            <a:off x="1145567" y="7563709"/>
            <a:ext cx="2990570" cy="563118"/>
            <a:chOff x="0" y="0"/>
            <a:chExt cx="787640" cy="148311"/>
          </a:xfrm>
        </p:grpSpPr>
        <p:sp>
          <p:nvSpPr>
            <p:cNvPr id="15" name="Freeform 15"/>
            <p:cNvSpPr/>
            <p:nvPr/>
          </p:nvSpPr>
          <p:spPr>
            <a:xfrm>
              <a:off x="0" y="0"/>
              <a:ext cx="787640" cy="148311"/>
            </a:xfrm>
            <a:custGeom>
              <a:avLst/>
              <a:gdLst/>
              <a:ahLst/>
              <a:cxnLst/>
              <a:rect l="l" t="t" r="r" b="b"/>
              <a:pathLst>
                <a:path w="787640" h="148311">
                  <a:moveTo>
                    <a:pt x="0" y="0"/>
                  </a:moveTo>
                  <a:lnTo>
                    <a:pt x="787640" y="0"/>
                  </a:lnTo>
                  <a:lnTo>
                    <a:pt x="787640" y="148311"/>
                  </a:lnTo>
                  <a:lnTo>
                    <a:pt x="0" y="148311"/>
                  </a:lnTo>
                  <a:close/>
                </a:path>
              </a:pathLst>
            </a:custGeom>
            <a:solidFill>
              <a:srgbClr val="667A2D"/>
            </a:solidFill>
          </p:spPr>
          <p:txBody>
            <a:bodyPr/>
            <a:lstStyle/>
            <a:p>
              <a:endParaRPr lang="de-CH"/>
            </a:p>
          </p:txBody>
        </p:sp>
        <p:sp>
          <p:nvSpPr>
            <p:cNvPr id="16" name="TextBox 16"/>
            <p:cNvSpPr txBox="1"/>
            <p:nvPr/>
          </p:nvSpPr>
          <p:spPr>
            <a:xfrm>
              <a:off x="0" y="-28575"/>
              <a:ext cx="787640" cy="176886"/>
            </a:xfrm>
            <a:prstGeom prst="rect">
              <a:avLst/>
            </a:prstGeom>
          </p:spPr>
          <p:txBody>
            <a:bodyPr lIns="50800" tIns="50800" rIns="50800" bIns="50800" rtlCol="0" anchor="ctr"/>
            <a:lstStyle/>
            <a:p>
              <a:pPr algn="r">
                <a:lnSpc>
                  <a:spcPts val="1772"/>
                </a:lnSpc>
              </a:pPr>
              <a:r>
                <a:rPr lang="en-US" sz="1476">
                  <a:solidFill>
                    <a:srgbClr val="FFFFFF"/>
                  </a:solidFill>
                  <a:latin typeface="Arial"/>
                  <a:ea typeface="Arial"/>
                  <a:cs typeface="Arial"/>
                  <a:sym typeface="Arial"/>
                </a:rPr>
                <a:t>Forestier de triage, </a:t>
              </a:r>
            </a:p>
            <a:p>
              <a:pPr algn="r">
                <a:lnSpc>
                  <a:spcPts val="1772"/>
                </a:lnSpc>
              </a:pPr>
              <a:r>
                <a:rPr lang="en-US" sz="1476">
                  <a:solidFill>
                    <a:srgbClr val="FFFFFF"/>
                  </a:solidFill>
                  <a:latin typeface="Arial"/>
                  <a:ea typeface="Arial"/>
                  <a:cs typeface="Arial"/>
                  <a:sym typeface="Arial"/>
                </a:rPr>
                <a:t>triage forestier Speer-Toggenburg</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Exemples de réussites sur le terrain</a:t>
            </a:r>
          </a:p>
        </p:txBody>
      </p:sp>
      <p:sp>
        <p:nvSpPr>
          <p:cNvPr id="8" name="TextBox 8"/>
          <p:cNvSpPr txBox="1"/>
          <p:nvPr/>
        </p:nvSpPr>
        <p:spPr>
          <a:xfrm>
            <a:off x="9452882" y="1129601"/>
            <a:ext cx="8356093" cy="7059541"/>
          </a:xfrm>
          <a:prstGeom prst="rect">
            <a:avLst/>
          </a:prstGeom>
        </p:spPr>
        <p:txBody>
          <a:bodyPr lIns="0" tIns="0" rIns="0" bIns="0" rtlCol="0" anchor="t">
            <a:spAutoFit/>
          </a:bodyPr>
          <a:lstStyle/>
          <a:p>
            <a:pPr algn="l">
              <a:lnSpc>
                <a:spcPts val="4050"/>
              </a:lnSpc>
            </a:pPr>
            <a:r>
              <a:rPr lang="en-US" sz="3375">
                <a:solidFill>
                  <a:srgbClr val="000000"/>
                </a:solidFill>
                <a:latin typeface="Arial"/>
                <a:ea typeface="Arial"/>
                <a:cs typeface="Arial"/>
                <a:sym typeface="Arial"/>
              </a:rPr>
              <a:t>Contribution de la chasse (planification) en termes concrets</a:t>
            </a:r>
          </a:p>
          <a:p>
            <a:pPr algn="l">
              <a:lnSpc>
                <a:spcPts val="3291"/>
              </a:lnSpc>
            </a:pPr>
            <a:endParaRPr lang="en-US" sz="3375">
              <a:solidFill>
                <a:srgbClr val="000000"/>
              </a:solidFill>
              <a:latin typeface="Arial"/>
              <a:ea typeface="Arial"/>
              <a:cs typeface="Arial"/>
              <a:sym typeface="Arial"/>
            </a:endParaRPr>
          </a:p>
          <a:p>
            <a:pPr marL="349108" lvl="1" indent="-174554" algn="l">
              <a:lnSpc>
                <a:spcPts val="3291"/>
              </a:lnSpc>
              <a:buFont typeface="Arial"/>
              <a:buChar char="•"/>
            </a:pPr>
            <a:r>
              <a:rPr lang="en-US" sz="2742">
                <a:solidFill>
                  <a:srgbClr val="000000"/>
                </a:solidFill>
                <a:latin typeface="Arial"/>
                <a:ea typeface="Arial"/>
                <a:cs typeface="Arial"/>
                <a:sym typeface="Arial"/>
              </a:rPr>
              <a:t>Zones à problèmes avec chasse ciblée</a:t>
            </a:r>
          </a:p>
          <a:p>
            <a:pPr marL="349108" lvl="1" indent="-174554" algn="l">
              <a:lnSpc>
                <a:spcPts val="3291"/>
              </a:lnSpc>
              <a:buFont typeface="Arial"/>
              <a:buChar char="•"/>
            </a:pPr>
            <a:r>
              <a:rPr lang="en-US" sz="2742">
                <a:solidFill>
                  <a:srgbClr val="000000"/>
                </a:solidFill>
                <a:latin typeface="Arial"/>
                <a:ea typeface="Arial"/>
                <a:cs typeface="Arial"/>
                <a:sym typeface="Arial"/>
              </a:rPr>
              <a:t>Tirs de chamois, surtout en forêt</a:t>
            </a:r>
          </a:p>
          <a:p>
            <a:pPr marL="349108" lvl="1" indent="-174554" algn="l">
              <a:lnSpc>
                <a:spcPts val="3291"/>
              </a:lnSpc>
              <a:buFont typeface="Arial"/>
              <a:buChar char="•"/>
            </a:pPr>
            <a:r>
              <a:rPr lang="en-US" sz="2742">
                <a:solidFill>
                  <a:srgbClr val="000000"/>
                </a:solidFill>
                <a:latin typeface="Arial"/>
                <a:ea typeface="Arial"/>
                <a:cs typeface="Arial"/>
                <a:sym typeface="Arial"/>
              </a:rPr>
              <a:t>Tirs concentrés sur les animaux femelles</a:t>
            </a:r>
          </a:p>
          <a:p>
            <a:pPr marL="349108" lvl="1" indent="-174554" algn="l">
              <a:lnSpc>
                <a:spcPts val="3291"/>
              </a:lnSpc>
              <a:buFont typeface="Arial"/>
              <a:buChar char="•"/>
            </a:pPr>
            <a:r>
              <a:rPr lang="en-US" sz="2742">
                <a:solidFill>
                  <a:srgbClr val="000000"/>
                </a:solidFill>
                <a:latin typeface="Arial"/>
                <a:ea typeface="Arial"/>
                <a:cs typeface="Arial"/>
                <a:sym typeface="Arial"/>
              </a:rPr>
              <a:t>Espaces ouverts et installations de chasse soutenus par la foresterie</a:t>
            </a:r>
          </a:p>
        </p:txBody>
      </p:sp>
      <p:sp>
        <p:nvSpPr>
          <p:cNvPr id="9" name="Freeform 9"/>
          <p:cNvSpPr/>
          <p:nvPr/>
        </p:nvSpPr>
        <p:spPr>
          <a:xfrm>
            <a:off x="727310" y="1864077"/>
            <a:ext cx="7873783" cy="7312120"/>
          </a:xfrm>
          <a:custGeom>
            <a:avLst/>
            <a:gdLst/>
            <a:ahLst/>
            <a:cxnLst/>
            <a:rect l="l" t="t" r="r" b="b"/>
            <a:pathLst>
              <a:path w="7873783" h="7312120">
                <a:moveTo>
                  <a:pt x="0" y="0"/>
                </a:moveTo>
                <a:lnTo>
                  <a:pt x="7873783" y="0"/>
                </a:lnTo>
                <a:lnTo>
                  <a:pt x="7873783" y="7312120"/>
                </a:lnTo>
                <a:lnTo>
                  <a:pt x="0" y="7312120"/>
                </a:lnTo>
                <a:lnTo>
                  <a:pt x="0" y="0"/>
                </a:lnTo>
                <a:close/>
              </a:path>
            </a:pathLst>
          </a:custGeom>
          <a:blipFill>
            <a:blip r:embed="rId3"/>
            <a:stretch>
              <a:fillRect l="-9" r="-9"/>
            </a:stretch>
          </a:blipFill>
        </p:spPr>
        <p:txBody>
          <a:bodyPr/>
          <a:lstStyle/>
          <a:p>
            <a:endParaRPr lang="de-CH"/>
          </a:p>
        </p:txBody>
      </p:sp>
      <p:sp>
        <p:nvSpPr>
          <p:cNvPr id="10" name="TextBox 10"/>
          <p:cNvSpPr txBox="1"/>
          <p:nvPr/>
        </p:nvSpPr>
        <p:spPr>
          <a:xfrm>
            <a:off x="7037494" y="8733906"/>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3" name="TextBox 3"/>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Exemples de réussites sur le terrain</a:t>
            </a:r>
          </a:p>
        </p:txBody>
      </p:sp>
      <p:sp>
        <p:nvSpPr>
          <p:cNvPr id="4" name="Freeform 4"/>
          <p:cNvSpPr/>
          <p:nvPr/>
        </p:nvSpPr>
        <p:spPr>
          <a:xfrm>
            <a:off x="792930" y="1348206"/>
            <a:ext cx="6494855" cy="4871141"/>
          </a:xfrm>
          <a:custGeom>
            <a:avLst/>
            <a:gdLst/>
            <a:ahLst/>
            <a:cxnLst/>
            <a:rect l="l" t="t" r="r" b="b"/>
            <a:pathLst>
              <a:path w="6494855" h="4871141">
                <a:moveTo>
                  <a:pt x="0" y="0"/>
                </a:moveTo>
                <a:lnTo>
                  <a:pt x="6494855" y="0"/>
                </a:lnTo>
                <a:lnTo>
                  <a:pt x="6494855" y="4871141"/>
                </a:lnTo>
                <a:lnTo>
                  <a:pt x="0" y="4871141"/>
                </a:lnTo>
                <a:lnTo>
                  <a:pt x="0" y="0"/>
                </a:lnTo>
                <a:close/>
              </a:path>
            </a:pathLst>
          </a:custGeom>
          <a:blipFill>
            <a:blip r:embed="rId3"/>
            <a:stretch>
              <a:fillRect/>
            </a:stretch>
          </a:blipFill>
        </p:spPr>
        <p:txBody>
          <a:bodyPr/>
          <a:lstStyle/>
          <a:p>
            <a:endParaRPr lang="de-CH"/>
          </a:p>
        </p:txBody>
      </p:sp>
      <p:sp>
        <p:nvSpPr>
          <p:cNvPr id="5" name="Freeform 5"/>
          <p:cNvSpPr/>
          <p:nvPr/>
        </p:nvSpPr>
        <p:spPr>
          <a:xfrm>
            <a:off x="8441988" y="512597"/>
            <a:ext cx="9010535" cy="8920494"/>
          </a:xfrm>
          <a:custGeom>
            <a:avLst/>
            <a:gdLst/>
            <a:ahLst/>
            <a:cxnLst/>
            <a:rect l="l" t="t" r="r" b="b"/>
            <a:pathLst>
              <a:path w="9010535" h="8920494">
                <a:moveTo>
                  <a:pt x="0" y="0"/>
                </a:moveTo>
                <a:lnTo>
                  <a:pt x="9010535" y="0"/>
                </a:lnTo>
                <a:lnTo>
                  <a:pt x="9010535" y="8920494"/>
                </a:lnTo>
                <a:lnTo>
                  <a:pt x="0" y="8920494"/>
                </a:lnTo>
                <a:lnTo>
                  <a:pt x="0" y="0"/>
                </a:lnTo>
                <a:close/>
              </a:path>
            </a:pathLst>
          </a:custGeom>
          <a:blipFill>
            <a:blip r:embed="rId4"/>
            <a:stretch>
              <a:fillRect/>
            </a:stretch>
          </a:blipFill>
        </p:spPr>
        <p:txBody>
          <a:bodyPr/>
          <a:lstStyle/>
          <a:p>
            <a:endParaRPr lang="de-CH"/>
          </a:p>
        </p:txBody>
      </p:sp>
      <p:grpSp>
        <p:nvGrpSpPr>
          <p:cNvPr id="6" name="Group 6"/>
          <p:cNvGrpSpPr/>
          <p:nvPr/>
        </p:nvGrpSpPr>
        <p:grpSpPr>
          <a:xfrm>
            <a:off x="9240781" y="8423641"/>
            <a:ext cx="4985183" cy="1070864"/>
            <a:chOff x="0" y="0"/>
            <a:chExt cx="1312970" cy="282038"/>
          </a:xfrm>
        </p:grpSpPr>
        <p:sp>
          <p:nvSpPr>
            <p:cNvPr id="7" name="Freeform 7"/>
            <p:cNvSpPr/>
            <p:nvPr/>
          </p:nvSpPr>
          <p:spPr>
            <a:xfrm>
              <a:off x="0" y="0"/>
              <a:ext cx="1312970" cy="282038"/>
            </a:xfrm>
            <a:custGeom>
              <a:avLst/>
              <a:gdLst/>
              <a:ahLst/>
              <a:cxnLst/>
              <a:rect l="l" t="t" r="r" b="b"/>
              <a:pathLst>
                <a:path w="1312970" h="282038">
                  <a:moveTo>
                    <a:pt x="0" y="0"/>
                  </a:moveTo>
                  <a:lnTo>
                    <a:pt x="1312970" y="0"/>
                  </a:lnTo>
                  <a:lnTo>
                    <a:pt x="1312970" y="282038"/>
                  </a:lnTo>
                  <a:lnTo>
                    <a:pt x="0" y="282038"/>
                  </a:lnTo>
                  <a:close/>
                </a:path>
              </a:pathLst>
            </a:custGeom>
            <a:solidFill>
              <a:srgbClr val="FEFEFE"/>
            </a:solidFill>
          </p:spPr>
          <p:txBody>
            <a:bodyPr/>
            <a:lstStyle/>
            <a:p>
              <a:endParaRPr lang="de-CH"/>
            </a:p>
          </p:txBody>
        </p:sp>
        <p:sp>
          <p:nvSpPr>
            <p:cNvPr id="8" name="TextBox 8"/>
            <p:cNvSpPr txBox="1"/>
            <p:nvPr/>
          </p:nvSpPr>
          <p:spPr>
            <a:xfrm>
              <a:off x="0" y="-28575"/>
              <a:ext cx="1312970" cy="310613"/>
            </a:xfrm>
            <a:prstGeom prst="rect">
              <a:avLst/>
            </a:prstGeom>
          </p:spPr>
          <p:txBody>
            <a:bodyPr lIns="50800" tIns="50800" rIns="50800" bIns="50800" rtlCol="0" anchor="ctr"/>
            <a:lstStyle/>
            <a:p>
              <a:pPr algn="l">
                <a:lnSpc>
                  <a:spcPts val="1532"/>
                </a:lnSpc>
              </a:pPr>
              <a:r>
                <a:rPr lang="en-US" sz="1276">
                  <a:solidFill>
                    <a:srgbClr val="000000"/>
                  </a:solidFill>
                  <a:latin typeface="Arial"/>
                  <a:ea typeface="Arial"/>
                  <a:cs typeface="Arial"/>
                  <a:sym typeface="Arial"/>
                </a:rPr>
                <a:t>Dans les régions où la situation forêt - gibier a évolué de manière particulièrement positive, les effectifs de chevreuils et de chamois ont considérablement diminué et sont restés bas (chiffres des tirs dans 79 des 144 territoires de chasse où plusieurs indices de présence du lynx ont été relevés)</a:t>
              </a:r>
            </a:p>
          </p:txBody>
        </p:sp>
      </p:grpSp>
      <p:sp>
        <p:nvSpPr>
          <p:cNvPr id="9" name="TextBox 9"/>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10" name="TextBox 10"/>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11" name="TextBox 11"/>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12" name="TextBox 12"/>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13" name="TextBox 13"/>
          <p:cNvSpPr txBox="1"/>
          <p:nvPr/>
        </p:nvSpPr>
        <p:spPr>
          <a:xfrm>
            <a:off x="960335" y="6840374"/>
            <a:ext cx="7209595" cy="876300"/>
          </a:xfrm>
          <a:prstGeom prst="rect">
            <a:avLst/>
          </a:prstGeom>
        </p:spPr>
        <p:txBody>
          <a:bodyPr lIns="0" tIns="0" rIns="0" bIns="0" rtlCol="0" anchor="t">
            <a:spAutoFit/>
          </a:bodyPr>
          <a:lstStyle/>
          <a:p>
            <a:pPr algn="l">
              <a:lnSpc>
                <a:spcPts val="3244"/>
              </a:lnSpc>
            </a:pPr>
            <a:r>
              <a:rPr lang="en-US" sz="2703">
                <a:solidFill>
                  <a:srgbClr val="000000"/>
                </a:solidFill>
                <a:latin typeface="Arial"/>
                <a:ea typeface="Arial"/>
                <a:cs typeface="Arial"/>
                <a:sym typeface="Arial"/>
              </a:rPr>
              <a:t>Introduction du lynx, projet LUNO, </a:t>
            </a:r>
          </a:p>
          <a:p>
            <a:pPr algn="l">
              <a:lnSpc>
                <a:spcPts val="3244"/>
              </a:lnSpc>
            </a:pPr>
            <a:r>
              <a:rPr lang="en-US" sz="2703">
                <a:solidFill>
                  <a:srgbClr val="000000"/>
                </a:solidFill>
                <a:latin typeface="Arial"/>
                <a:ea typeface="Arial"/>
                <a:cs typeface="Arial"/>
                <a:sym typeface="Arial"/>
              </a:rPr>
              <a:t>dès l’an 2000</a:t>
            </a:r>
          </a:p>
        </p:txBody>
      </p:sp>
      <p:sp>
        <p:nvSpPr>
          <p:cNvPr id="14" name="TextBox 14"/>
          <p:cNvSpPr txBox="1"/>
          <p:nvPr/>
        </p:nvSpPr>
        <p:spPr>
          <a:xfrm>
            <a:off x="6486696" y="1453774"/>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grpSp>
        <p:nvGrpSpPr>
          <p:cNvPr id="15" name="Group 15"/>
          <p:cNvGrpSpPr/>
          <p:nvPr/>
        </p:nvGrpSpPr>
        <p:grpSpPr>
          <a:xfrm>
            <a:off x="13128598" y="3977607"/>
            <a:ext cx="1712403" cy="286512"/>
            <a:chOff x="0" y="0"/>
            <a:chExt cx="451003" cy="75460"/>
          </a:xfrm>
        </p:grpSpPr>
        <p:sp>
          <p:nvSpPr>
            <p:cNvPr id="16" name="Freeform 16"/>
            <p:cNvSpPr/>
            <p:nvPr/>
          </p:nvSpPr>
          <p:spPr>
            <a:xfrm>
              <a:off x="0" y="0"/>
              <a:ext cx="451003" cy="75460"/>
            </a:xfrm>
            <a:custGeom>
              <a:avLst/>
              <a:gdLst/>
              <a:ahLst/>
              <a:cxnLst/>
              <a:rect l="l" t="t" r="r" b="b"/>
              <a:pathLst>
                <a:path w="451003" h="75460">
                  <a:moveTo>
                    <a:pt x="0" y="0"/>
                  </a:moveTo>
                  <a:lnTo>
                    <a:pt x="451003" y="0"/>
                  </a:lnTo>
                  <a:lnTo>
                    <a:pt x="451003" y="75460"/>
                  </a:lnTo>
                  <a:lnTo>
                    <a:pt x="0" y="75460"/>
                  </a:lnTo>
                  <a:close/>
                </a:path>
              </a:pathLst>
            </a:custGeom>
            <a:solidFill>
              <a:srgbClr val="FEFEFE"/>
            </a:solidFill>
          </p:spPr>
          <p:txBody>
            <a:bodyPr/>
            <a:lstStyle/>
            <a:p>
              <a:endParaRPr lang="de-CH"/>
            </a:p>
          </p:txBody>
        </p:sp>
        <p:sp>
          <p:nvSpPr>
            <p:cNvPr id="17" name="TextBox 17"/>
            <p:cNvSpPr txBox="1"/>
            <p:nvPr/>
          </p:nvSpPr>
          <p:spPr>
            <a:xfrm>
              <a:off x="0" y="-28575"/>
              <a:ext cx="451003" cy="104035"/>
            </a:xfrm>
            <a:prstGeom prst="rect">
              <a:avLst/>
            </a:prstGeom>
          </p:spPr>
          <p:txBody>
            <a:bodyPr lIns="50800" tIns="50800" rIns="50800" bIns="50800" rtlCol="0" anchor="ctr"/>
            <a:lstStyle/>
            <a:p>
              <a:pPr algn="ctr">
                <a:lnSpc>
                  <a:spcPts val="1412"/>
                </a:lnSpc>
              </a:pPr>
              <a:r>
                <a:rPr lang="en-US" sz="1176">
                  <a:solidFill>
                    <a:srgbClr val="000000"/>
                  </a:solidFill>
                  <a:latin typeface="Arial"/>
                  <a:ea typeface="Arial"/>
                  <a:cs typeface="Arial"/>
                  <a:sym typeface="Arial"/>
                </a:rPr>
                <a:t>hiver</a:t>
              </a:r>
            </a:p>
          </p:txBody>
        </p:sp>
      </p:grpSp>
      <p:grpSp>
        <p:nvGrpSpPr>
          <p:cNvPr id="18" name="Group 18"/>
          <p:cNvGrpSpPr/>
          <p:nvPr/>
        </p:nvGrpSpPr>
        <p:grpSpPr>
          <a:xfrm>
            <a:off x="13050589" y="5229458"/>
            <a:ext cx="1006699" cy="677486"/>
            <a:chOff x="0" y="0"/>
            <a:chExt cx="265139" cy="178432"/>
          </a:xfrm>
        </p:grpSpPr>
        <p:sp>
          <p:nvSpPr>
            <p:cNvPr id="19" name="Freeform 19"/>
            <p:cNvSpPr/>
            <p:nvPr/>
          </p:nvSpPr>
          <p:spPr>
            <a:xfrm>
              <a:off x="0" y="0"/>
              <a:ext cx="265139" cy="178432"/>
            </a:xfrm>
            <a:custGeom>
              <a:avLst/>
              <a:gdLst/>
              <a:ahLst/>
              <a:cxnLst/>
              <a:rect l="l" t="t" r="r" b="b"/>
              <a:pathLst>
                <a:path w="265139" h="178432">
                  <a:moveTo>
                    <a:pt x="0" y="0"/>
                  </a:moveTo>
                  <a:lnTo>
                    <a:pt x="265139" y="0"/>
                  </a:lnTo>
                  <a:lnTo>
                    <a:pt x="265139" y="178432"/>
                  </a:lnTo>
                  <a:lnTo>
                    <a:pt x="0" y="178432"/>
                  </a:lnTo>
                  <a:close/>
                </a:path>
              </a:pathLst>
            </a:custGeom>
            <a:solidFill>
              <a:srgbClr val="FEFEFE"/>
            </a:solidFill>
          </p:spPr>
          <p:txBody>
            <a:bodyPr/>
            <a:lstStyle/>
            <a:p>
              <a:endParaRPr lang="de-CH"/>
            </a:p>
          </p:txBody>
        </p:sp>
        <p:sp>
          <p:nvSpPr>
            <p:cNvPr id="20" name="TextBox 20"/>
            <p:cNvSpPr txBox="1"/>
            <p:nvPr/>
          </p:nvSpPr>
          <p:spPr>
            <a:xfrm>
              <a:off x="0" y="-28575"/>
              <a:ext cx="265139" cy="207007"/>
            </a:xfrm>
            <a:prstGeom prst="rect">
              <a:avLst/>
            </a:prstGeom>
          </p:spPr>
          <p:txBody>
            <a:bodyPr lIns="50800" tIns="50800" rIns="50800" bIns="50800" rtlCol="0" anchor="ctr"/>
            <a:lstStyle/>
            <a:p>
              <a:pPr algn="l">
                <a:lnSpc>
                  <a:spcPts val="1772"/>
                </a:lnSpc>
              </a:pPr>
              <a:r>
                <a:rPr lang="en-US" sz="1476">
                  <a:solidFill>
                    <a:srgbClr val="000000"/>
                  </a:solidFill>
                  <a:latin typeface="Arial"/>
                  <a:ea typeface="Arial"/>
                  <a:cs typeface="Arial"/>
                  <a:sym typeface="Arial"/>
                </a:rPr>
                <a:t>chevreuil</a:t>
              </a:r>
            </a:p>
            <a:p>
              <a:pPr algn="l">
                <a:lnSpc>
                  <a:spcPts val="1772"/>
                </a:lnSpc>
              </a:pPr>
              <a:r>
                <a:rPr lang="en-US" sz="1476">
                  <a:solidFill>
                    <a:srgbClr val="000000"/>
                  </a:solidFill>
                  <a:latin typeface="Arial"/>
                  <a:ea typeface="Arial"/>
                  <a:cs typeface="Arial"/>
                  <a:sym typeface="Arial"/>
                </a:rPr>
                <a:t>chamois</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Freeform 7"/>
          <p:cNvSpPr/>
          <p:nvPr/>
        </p:nvSpPr>
        <p:spPr>
          <a:xfrm>
            <a:off x="-4958" y="-1013057"/>
            <a:ext cx="18303007" cy="10331170"/>
          </a:xfrm>
          <a:custGeom>
            <a:avLst/>
            <a:gdLst/>
            <a:ahLst/>
            <a:cxnLst/>
            <a:rect l="l" t="t" r="r" b="b"/>
            <a:pathLst>
              <a:path w="18303007" h="10331170">
                <a:moveTo>
                  <a:pt x="0" y="0"/>
                </a:moveTo>
                <a:lnTo>
                  <a:pt x="18303006" y="0"/>
                </a:lnTo>
                <a:lnTo>
                  <a:pt x="18303006" y="10331169"/>
                </a:lnTo>
                <a:lnTo>
                  <a:pt x="0" y="10331169"/>
                </a:lnTo>
                <a:lnTo>
                  <a:pt x="0" y="0"/>
                </a:lnTo>
                <a:close/>
              </a:path>
            </a:pathLst>
          </a:custGeom>
          <a:blipFill>
            <a:blip r:embed="rId3"/>
            <a:stretch>
              <a:fillRect t="-2441" b="-15683"/>
            </a:stretch>
          </a:blipFill>
        </p:spPr>
        <p:txBody>
          <a:bodyPr/>
          <a:lstStyle/>
          <a:p>
            <a:endParaRPr lang="de-CH"/>
          </a:p>
        </p:txBody>
      </p:sp>
      <p:grpSp>
        <p:nvGrpSpPr>
          <p:cNvPr id="8" name="Group 8"/>
          <p:cNvGrpSpPr/>
          <p:nvPr/>
        </p:nvGrpSpPr>
        <p:grpSpPr>
          <a:xfrm>
            <a:off x="-13398" y="5146431"/>
            <a:ext cx="18314219" cy="5146430"/>
            <a:chOff x="0" y="0"/>
            <a:chExt cx="24418958" cy="6861907"/>
          </a:xfrm>
        </p:grpSpPr>
        <p:sp>
          <p:nvSpPr>
            <p:cNvPr id="9" name="Freeform 9"/>
            <p:cNvSpPr/>
            <p:nvPr/>
          </p:nvSpPr>
          <p:spPr>
            <a:xfrm>
              <a:off x="0" y="0"/>
              <a:ext cx="24418925" cy="6861937"/>
            </a:xfrm>
            <a:custGeom>
              <a:avLst/>
              <a:gdLst/>
              <a:ahLst/>
              <a:cxnLst/>
              <a:rect l="l" t="t" r="r" b="b"/>
              <a:pathLst>
                <a:path w="24418925" h="6861937">
                  <a:moveTo>
                    <a:pt x="0" y="0"/>
                  </a:moveTo>
                  <a:lnTo>
                    <a:pt x="24418925" y="0"/>
                  </a:lnTo>
                  <a:lnTo>
                    <a:pt x="24418925" y="6861937"/>
                  </a:lnTo>
                  <a:lnTo>
                    <a:pt x="0" y="6861937"/>
                  </a:lnTo>
                  <a:close/>
                </a:path>
              </a:pathLst>
            </a:custGeom>
            <a:solidFill>
              <a:srgbClr val="008A2B"/>
            </a:solidFill>
          </p:spPr>
          <p:txBody>
            <a:bodyPr/>
            <a:lstStyle/>
            <a:p>
              <a:endParaRPr lang="de-CH"/>
            </a:p>
          </p:txBody>
        </p:sp>
      </p:grpSp>
      <p:sp>
        <p:nvSpPr>
          <p:cNvPr id="10" name="TextBox 10"/>
          <p:cNvSpPr txBox="1"/>
          <p:nvPr/>
        </p:nvSpPr>
        <p:spPr>
          <a:xfrm>
            <a:off x="1172753" y="5136434"/>
            <a:ext cx="16514191" cy="4796244"/>
          </a:xfrm>
          <a:prstGeom prst="rect">
            <a:avLst/>
          </a:prstGeom>
        </p:spPr>
        <p:txBody>
          <a:bodyPr lIns="0" tIns="0" rIns="0" bIns="0" rtlCol="0" anchor="t">
            <a:spAutoFit/>
          </a:bodyPr>
          <a:lstStyle/>
          <a:p>
            <a:pPr marL="483381" lvl="1" indent="-241690" algn="l">
              <a:lnSpc>
                <a:spcPts val="5468"/>
              </a:lnSpc>
              <a:buFont typeface="Arial"/>
              <a:buChar char="•"/>
            </a:pPr>
            <a:r>
              <a:rPr lang="en-US" sz="3797">
                <a:solidFill>
                  <a:srgbClr val="FFFFFF"/>
                </a:solidFill>
                <a:latin typeface="Arial"/>
                <a:ea typeface="Arial"/>
                <a:cs typeface="Arial"/>
                <a:sym typeface="Arial"/>
              </a:rPr>
              <a:t>Procédure de planification de la chasse (exemple du canton de Saint-Gall)</a:t>
            </a:r>
          </a:p>
          <a:p>
            <a:pPr marL="483381" lvl="1" indent="-241690" algn="l">
              <a:lnSpc>
                <a:spcPts val="5468"/>
              </a:lnSpc>
              <a:buFont typeface="Arial"/>
              <a:buChar char="•"/>
            </a:pPr>
            <a:r>
              <a:rPr lang="en-US" sz="3797">
                <a:solidFill>
                  <a:srgbClr val="FFFFFF"/>
                </a:solidFill>
                <a:latin typeface="Arial"/>
                <a:ea typeface="Arial"/>
                <a:cs typeface="Arial"/>
                <a:sym typeface="Arial"/>
              </a:rPr>
              <a:t>La psychologie des chasseurs</a:t>
            </a:r>
          </a:p>
          <a:p>
            <a:pPr marL="483381" lvl="1" indent="-241690" algn="l">
              <a:lnSpc>
                <a:spcPts val="5468"/>
              </a:lnSpc>
              <a:buFont typeface="Arial"/>
              <a:buChar char="•"/>
            </a:pPr>
            <a:r>
              <a:rPr lang="en-US" sz="3797">
                <a:solidFill>
                  <a:srgbClr val="FFFFFF"/>
                </a:solidFill>
                <a:latin typeface="Arial"/>
                <a:ea typeface="Arial"/>
                <a:cs typeface="Arial"/>
                <a:sym typeface="Arial"/>
              </a:rPr>
              <a:t>Conditions préalables à une coopération réussie entre la sylviculture et la chasse</a:t>
            </a:r>
          </a:p>
          <a:p>
            <a:pPr marL="483381" lvl="1" indent="-241690" algn="l">
              <a:lnSpc>
                <a:spcPts val="5468"/>
              </a:lnSpc>
              <a:buFont typeface="Arial"/>
              <a:buChar char="•"/>
            </a:pPr>
            <a:r>
              <a:rPr lang="en-US" sz="3797">
                <a:solidFill>
                  <a:srgbClr val="FFFFFF"/>
                </a:solidFill>
                <a:latin typeface="Arial"/>
                <a:ea typeface="Arial"/>
                <a:cs typeface="Arial"/>
                <a:sym typeface="Arial"/>
              </a:rPr>
              <a:t>Exemples pratiques qui ont fonctionné</a:t>
            </a:r>
          </a:p>
          <a:p>
            <a:pPr marL="483381" lvl="1" indent="-241690" algn="l">
              <a:lnSpc>
                <a:spcPts val="5468"/>
              </a:lnSpc>
              <a:buFont typeface="Arial"/>
              <a:buChar char="•"/>
            </a:pPr>
            <a:r>
              <a:rPr lang="en-US" sz="3797">
                <a:solidFill>
                  <a:srgbClr val="FFFFFF"/>
                </a:solidFill>
                <a:latin typeface="Arial"/>
                <a:ea typeface="Arial"/>
                <a:cs typeface="Arial"/>
                <a:sym typeface="Arial"/>
              </a:rPr>
              <a:t>Un regard vers l’avenir</a:t>
            </a:r>
          </a:p>
        </p:txBody>
      </p:sp>
      <p:sp>
        <p:nvSpPr>
          <p:cNvPr id="11" name="TextBox 11"/>
          <p:cNvSpPr txBox="1"/>
          <p:nvPr/>
        </p:nvSpPr>
        <p:spPr>
          <a:xfrm>
            <a:off x="16611765" y="4700939"/>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Exemples de réussites sur le terrain</a:t>
            </a:r>
          </a:p>
        </p:txBody>
      </p:sp>
      <p:sp>
        <p:nvSpPr>
          <p:cNvPr id="8" name="Freeform 8"/>
          <p:cNvSpPr/>
          <p:nvPr/>
        </p:nvSpPr>
        <p:spPr>
          <a:xfrm>
            <a:off x="590946" y="1418238"/>
            <a:ext cx="4481577" cy="3865362"/>
          </a:xfrm>
          <a:custGeom>
            <a:avLst/>
            <a:gdLst/>
            <a:ahLst/>
            <a:cxnLst/>
            <a:rect l="l" t="t" r="r" b="b"/>
            <a:pathLst>
              <a:path w="4481577" h="3865362">
                <a:moveTo>
                  <a:pt x="0" y="0"/>
                </a:moveTo>
                <a:lnTo>
                  <a:pt x="4481578" y="0"/>
                </a:lnTo>
                <a:lnTo>
                  <a:pt x="4481578" y="3865361"/>
                </a:lnTo>
                <a:lnTo>
                  <a:pt x="0" y="3865361"/>
                </a:lnTo>
                <a:lnTo>
                  <a:pt x="0" y="0"/>
                </a:lnTo>
                <a:close/>
              </a:path>
            </a:pathLst>
          </a:custGeom>
          <a:blipFill>
            <a:blip r:embed="rId3"/>
            <a:stretch>
              <a:fillRect l="-44079" t="-8767" r="-8937" b="-15329"/>
            </a:stretch>
          </a:blipFill>
        </p:spPr>
        <p:txBody>
          <a:bodyPr/>
          <a:lstStyle/>
          <a:p>
            <a:endParaRPr lang="de-CH"/>
          </a:p>
        </p:txBody>
      </p:sp>
      <p:sp>
        <p:nvSpPr>
          <p:cNvPr id="9" name="TextBox 9"/>
          <p:cNvSpPr txBox="1"/>
          <p:nvPr/>
        </p:nvSpPr>
        <p:spPr>
          <a:xfrm>
            <a:off x="9756740" y="1120076"/>
            <a:ext cx="8052235" cy="7069066"/>
          </a:xfrm>
          <a:prstGeom prst="rect">
            <a:avLst/>
          </a:prstGeom>
        </p:spPr>
        <p:txBody>
          <a:bodyPr lIns="0" tIns="0" rIns="0" bIns="0" rtlCol="0" anchor="t">
            <a:spAutoFit/>
          </a:bodyPr>
          <a:lstStyle/>
          <a:p>
            <a:pPr algn="l">
              <a:lnSpc>
                <a:spcPts val="4430"/>
              </a:lnSpc>
            </a:pPr>
            <a:r>
              <a:rPr lang="en-US" sz="3692">
                <a:solidFill>
                  <a:srgbClr val="000000"/>
                </a:solidFill>
                <a:latin typeface="Arial"/>
                <a:ea typeface="Arial"/>
                <a:cs typeface="Arial"/>
                <a:sym typeface="Arial"/>
              </a:rPr>
              <a:t>Chasse et lynx</a:t>
            </a:r>
          </a:p>
          <a:p>
            <a:pPr algn="l">
              <a:lnSpc>
                <a:spcPts val="3797"/>
              </a:lnSpc>
            </a:pPr>
            <a:endParaRPr lang="en-US" sz="3692">
              <a:solidFill>
                <a:srgbClr val="000000"/>
              </a:solidFill>
              <a:latin typeface="Arial"/>
              <a:ea typeface="Arial"/>
              <a:cs typeface="Arial"/>
              <a:sym typeface="Arial"/>
            </a:endParaRPr>
          </a:p>
          <a:p>
            <a:pPr marL="402817" lvl="1" indent="-201409" algn="l">
              <a:lnSpc>
                <a:spcPts val="3797"/>
              </a:lnSpc>
              <a:buFont typeface="Arial"/>
              <a:buChar char="•"/>
            </a:pPr>
            <a:r>
              <a:rPr lang="en-US" sz="3164">
                <a:solidFill>
                  <a:srgbClr val="000000"/>
                </a:solidFill>
                <a:latin typeface="Arial"/>
                <a:ea typeface="Arial"/>
                <a:cs typeface="Arial"/>
                <a:sym typeface="Arial"/>
              </a:rPr>
              <a:t>les chevreuils sont souvent </a:t>
            </a:r>
            <a:r>
              <a:rPr lang="en-US" sz="3164">
                <a:solidFill>
                  <a:srgbClr val="000000"/>
                </a:solidFill>
                <a:latin typeface="Arial Bold"/>
                <a:ea typeface="Arial Bold"/>
                <a:cs typeface="Arial Bold"/>
                <a:sym typeface="Arial Bold"/>
              </a:rPr>
              <a:t>sous-estimés</a:t>
            </a:r>
            <a:r>
              <a:rPr lang="en-US" sz="3164">
                <a:solidFill>
                  <a:srgbClr val="000000"/>
                </a:solidFill>
                <a:latin typeface="Arial"/>
                <a:ea typeface="Arial"/>
                <a:cs typeface="Arial"/>
                <a:sym typeface="Arial"/>
              </a:rPr>
              <a:t> en forêt en matière de rajeunissement (focus)</a:t>
            </a:r>
          </a:p>
          <a:p>
            <a:pPr marL="402817" lvl="1" indent="-201409" algn="l">
              <a:lnSpc>
                <a:spcPts val="3797"/>
              </a:lnSpc>
              <a:buFont typeface="Arial"/>
              <a:buChar char="•"/>
            </a:pPr>
            <a:r>
              <a:rPr lang="en-US" sz="3164">
                <a:solidFill>
                  <a:srgbClr val="000000"/>
                </a:solidFill>
                <a:latin typeface="Arial Bold"/>
                <a:ea typeface="Arial Bold"/>
                <a:cs typeface="Arial Bold"/>
                <a:sym typeface="Arial Bold"/>
              </a:rPr>
              <a:t>ne pas oublier </a:t>
            </a:r>
            <a:r>
              <a:rPr lang="en-US" sz="3164">
                <a:solidFill>
                  <a:srgbClr val="000000"/>
                </a:solidFill>
                <a:latin typeface="Arial"/>
                <a:ea typeface="Arial"/>
                <a:cs typeface="Arial"/>
                <a:sym typeface="Arial"/>
              </a:rPr>
              <a:t>les chevreuils dans les régions à cerfs</a:t>
            </a:r>
          </a:p>
          <a:p>
            <a:pPr marL="402817" lvl="1" indent="-201409" algn="l">
              <a:lnSpc>
                <a:spcPts val="3797"/>
              </a:lnSpc>
              <a:buFont typeface="Arial"/>
              <a:buChar char="•"/>
            </a:pPr>
            <a:r>
              <a:rPr lang="en-US" sz="3164">
                <a:solidFill>
                  <a:srgbClr val="000000"/>
                </a:solidFill>
                <a:latin typeface="Arial"/>
                <a:ea typeface="Arial"/>
                <a:cs typeface="Arial"/>
                <a:sym typeface="Arial"/>
              </a:rPr>
              <a:t>la </a:t>
            </a:r>
            <a:r>
              <a:rPr lang="en-US" sz="3164">
                <a:solidFill>
                  <a:srgbClr val="000000"/>
                </a:solidFill>
                <a:latin typeface="Arial Bold"/>
                <a:ea typeface="Arial Bold"/>
                <a:cs typeface="Arial Bold"/>
                <a:sym typeface="Arial Bold"/>
              </a:rPr>
              <a:t>chasse ciblée dans l'espace</a:t>
            </a:r>
            <a:r>
              <a:rPr lang="en-US" sz="3164">
                <a:solidFill>
                  <a:srgbClr val="000000"/>
                </a:solidFill>
                <a:latin typeface="Arial"/>
                <a:ea typeface="Arial"/>
                <a:cs typeface="Arial"/>
                <a:sym typeface="Arial"/>
              </a:rPr>
              <a:t> est synonyme de succès</a:t>
            </a:r>
          </a:p>
          <a:p>
            <a:pPr marL="402817" lvl="1" indent="-201409" algn="l">
              <a:lnSpc>
                <a:spcPts val="3797"/>
              </a:lnSpc>
              <a:buFont typeface="Arial"/>
              <a:buChar char="•"/>
            </a:pPr>
            <a:r>
              <a:rPr lang="en-US" sz="3164">
                <a:solidFill>
                  <a:srgbClr val="000000"/>
                </a:solidFill>
                <a:latin typeface="Arial"/>
                <a:ea typeface="Arial"/>
                <a:cs typeface="Arial"/>
                <a:sym typeface="Arial"/>
              </a:rPr>
              <a:t>tenir compte du </a:t>
            </a:r>
            <a:r>
              <a:rPr lang="en-US" sz="3164">
                <a:solidFill>
                  <a:srgbClr val="000000"/>
                </a:solidFill>
                <a:latin typeface="Arial Bold"/>
                <a:ea typeface="Arial Bold"/>
                <a:cs typeface="Arial Bold"/>
                <a:sym typeface="Arial Bold"/>
              </a:rPr>
              <a:t>chamois</a:t>
            </a:r>
            <a:r>
              <a:rPr lang="en-US" sz="3164">
                <a:solidFill>
                  <a:srgbClr val="000000"/>
                </a:solidFill>
                <a:latin typeface="Arial"/>
                <a:ea typeface="Arial"/>
                <a:cs typeface="Arial"/>
                <a:sym typeface="Arial"/>
              </a:rPr>
              <a:t> dans les forêts de montagne. </a:t>
            </a:r>
          </a:p>
          <a:p>
            <a:pPr marL="402817" lvl="1" indent="-201409" algn="l">
              <a:lnSpc>
                <a:spcPts val="3797"/>
              </a:lnSpc>
              <a:buFont typeface="Arial"/>
              <a:buChar char="•"/>
            </a:pPr>
            <a:r>
              <a:rPr lang="en-US" sz="3164">
                <a:solidFill>
                  <a:srgbClr val="000000"/>
                </a:solidFill>
                <a:latin typeface="Arial"/>
                <a:ea typeface="Arial"/>
                <a:cs typeface="Arial"/>
                <a:sym typeface="Arial"/>
              </a:rPr>
              <a:t>Amélioration partielle du rajeunissement de la forêt malgré </a:t>
            </a:r>
            <a:r>
              <a:rPr lang="en-US" sz="3164">
                <a:solidFill>
                  <a:srgbClr val="000000"/>
                </a:solidFill>
                <a:latin typeface="Arial Bold"/>
                <a:ea typeface="Arial Bold"/>
                <a:cs typeface="Arial Bold"/>
                <a:sym typeface="Arial Bold"/>
              </a:rPr>
              <a:t>l'augmentation</a:t>
            </a:r>
            <a:r>
              <a:rPr lang="en-US" sz="3164">
                <a:solidFill>
                  <a:srgbClr val="000000"/>
                </a:solidFill>
                <a:latin typeface="Arial"/>
                <a:ea typeface="Arial"/>
                <a:cs typeface="Arial"/>
                <a:sym typeface="Arial"/>
              </a:rPr>
              <a:t> des effectifs de cerfs</a:t>
            </a:r>
          </a:p>
        </p:txBody>
      </p:sp>
      <p:sp>
        <p:nvSpPr>
          <p:cNvPr id="10" name="TextBox 10"/>
          <p:cNvSpPr txBox="1"/>
          <p:nvPr/>
        </p:nvSpPr>
        <p:spPr>
          <a:xfrm>
            <a:off x="3446798" y="1648452"/>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
        <p:nvSpPr>
          <p:cNvPr id="11" name="TextBox 11"/>
          <p:cNvSpPr txBox="1"/>
          <p:nvPr/>
        </p:nvSpPr>
        <p:spPr>
          <a:xfrm>
            <a:off x="6835273" y="7837239"/>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
        <p:nvSpPr>
          <p:cNvPr id="12" name="TextBox 12"/>
          <p:cNvSpPr txBox="1"/>
          <p:nvPr/>
        </p:nvSpPr>
        <p:spPr>
          <a:xfrm>
            <a:off x="5528332" y="7157445"/>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
        <p:nvSpPr>
          <p:cNvPr id="13" name="Freeform 13"/>
          <p:cNvSpPr/>
          <p:nvPr/>
        </p:nvSpPr>
        <p:spPr>
          <a:xfrm>
            <a:off x="940874" y="4882350"/>
            <a:ext cx="4477537" cy="3869972"/>
          </a:xfrm>
          <a:custGeom>
            <a:avLst/>
            <a:gdLst/>
            <a:ahLst/>
            <a:cxnLst/>
            <a:rect l="l" t="t" r="r" b="b"/>
            <a:pathLst>
              <a:path w="4477537" h="3869972">
                <a:moveTo>
                  <a:pt x="0" y="0"/>
                </a:moveTo>
                <a:lnTo>
                  <a:pt x="4477537" y="0"/>
                </a:lnTo>
                <a:lnTo>
                  <a:pt x="4477537" y="3869972"/>
                </a:lnTo>
                <a:lnTo>
                  <a:pt x="0" y="3869972"/>
                </a:lnTo>
                <a:lnTo>
                  <a:pt x="0" y="0"/>
                </a:lnTo>
                <a:close/>
              </a:path>
            </a:pathLst>
          </a:custGeom>
          <a:blipFill>
            <a:blip r:embed="rId4"/>
            <a:stretch>
              <a:fillRect l="-79771" t="-26842" r="-4611" b="-12014"/>
            </a:stretch>
          </a:blipFill>
        </p:spPr>
        <p:txBody>
          <a:bodyPr/>
          <a:lstStyle/>
          <a:p>
            <a:endParaRPr lang="de-CH"/>
          </a:p>
        </p:txBody>
      </p:sp>
      <p:sp>
        <p:nvSpPr>
          <p:cNvPr id="14" name="Freeform 14"/>
          <p:cNvSpPr/>
          <p:nvPr/>
        </p:nvSpPr>
        <p:spPr>
          <a:xfrm>
            <a:off x="4652064" y="2180549"/>
            <a:ext cx="4142810" cy="6052388"/>
          </a:xfrm>
          <a:custGeom>
            <a:avLst/>
            <a:gdLst/>
            <a:ahLst/>
            <a:cxnLst/>
            <a:rect l="l" t="t" r="r" b="b"/>
            <a:pathLst>
              <a:path w="4142810" h="6052388">
                <a:moveTo>
                  <a:pt x="0" y="0"/>
                </a:moveTo>
                <a:lnTo>
                  <a:pt x="4142810" y="0"/>
                </a:lnTo>
                <a:lnTo>
                  <a:pt x="4142810" y="6052388"/>
                </a:lnTo>
                <a:lnTo>
                  <a:pt x="0" y="6052388"/>
                </a:lnTo>
                <a:lnTo>
                  <a:pt x="0" y="0"/>
                </a:lnTo>
                <a:close/>
              </a:path>
            </a:pathLst>
          </a:custGeom>
          <a:blipFill>
            <a:blip r:embed="rId5"/>
            <a:stretch>
              <a:fillRect t="-51" b="-51"/>
            </a:stretch>
          </a:blipFill>
        </p:spPr>
        <p:txBody>
          <a:bodyPr/>
          <a:lstStyle/>
          <a:p>
            <a:endParaRPr lang="de-CH"/>
          </a:p>
        </p:txBody>
      </p:sp>
      <p:sp>
        <p:nvSpPr>
          <p:cNvPr id="15" name="TextBox 15"/>
          <p:cNvSpPr txBox="1"/>
          <p:nvPr/>
        </p:nvSpPr>
        <p:spPr>
          <a:xfrm>
            <a:off x="7265387" y="7751442"/>
            <a:ext cx="8967819"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
        <p:nvSpPr>
          <p:cNvPr id="16" name="TextBox 16"/>
          <p:cNvSpPr txBox="1"/>
          <p:nvPr/>
        </p:nvSpPr>
        <p:spPr>
          <a:xfrm>
            <a:off x="1032314" y="8434350"/>
            <a:ext cx="8967819"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3" name="TextBox 3"/>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Un coup d’œil sur l’avenir</a:t>
            </a:r>
          </a:p>
        </p:txBody>
      </p:sp>
      <p:sp>
        <p:nvSpPr>
          <p:cNvPr id="4" name="Freeform 4" descr="Chrazerispitz, Muotätalgrout, Älplichopf im Calfeisental [hikr.org]"/>
          <p:cNvSpPr/>
          <p:nvPr/>
        </p:nvSpPr>
        <p:spPr>
          <a:xfrm>
            <a:off x="868895" y="1069133"/>
            <a:ext cx="4633833" cy="4291509"/>
          </a:xfrm>
          <a:custGeom>
            <a:avLst/>
            <a:gdLst/>
            <a:ahLst/>
            <a:cxnLst/>
            <a:rect l="l" t="t" r="r" b="b"/>
            <a:pathLst>
              <a:path w="4633833" h="4291509">
                <a:moveTo>
                  <a:pt x="0" y="0"/>
                </a:moveTo>
                <a:lnTo>
                  <a:pt x="4633833" y="0"/>
                </a:lnTo>
                <a:lnTo>
                  <a:pt x="4633833" y="4291509"/>
                </a:lnTo>
                <a:lnTo>
                  <a:pt x="0" y="4291509"/>
                </a:lnTo>
                <a:lnTo>
                  <a:pt x="0" y="0"/>
                </a:lnTo>
                <a:close/>
              </a:path>
            </a:pathLst>
          </a:custGeom>
          <a:blipFill>
            <a:blip r:embed="rId3"/>
            <a:stretch>
              <a:fillRect l="-29246" t="-5670" r="-23884" b="-13240"/>
            </a:stretch>
          </a:blipFill>
        </p:spPr>
        <p:txBody>
          <a:bodyPr/>
          <a:lstStyle/>
          <a:p>
            <a:endParaRPr lang="de-CH"/>
          </a:p>
        </p:txBody>
      </p:sp>
      <p:sp>
        <p:nvSpPr>
          <p:cNvPr id="5" name="Freeform 5"/>
          <p:cNvSpPr/>
          <p:nvPr/>
        </p:nvSpPr>
        <p:spPr>
          <a:xfrm>
            <a:off x="1628540" y="4918537"/>
            <a:ext cx="6153123" cy="3970277"/>
          </a:xfrm>
          <a:custGeom>
            <a:avLst/>
            <a:gdLst/>
            <a:ahLst/>
            <a:cxnLst/>
            <a:rect l="l" t="t" r="r" b="b"/>
            <a:pathLst>
              <a:path w="6153123" h="3970277">
                <a:moveTo>
                  <a:pt x="0" y="0"/>
                </a:moveTo>
                <a:lnTo>
                  <a:pt x="6153123" y="0"/>
                </a:lnTo>
                <a:lnTo>
                  <a:pt x="6153123" y="3970277"/>
                </a:lnTo>
                <a:lnTo>
                  <a:pt x="0" y="3970277"/>
                </a:lnTo>
                <a:lnTo>
                  <a:pt x="0" y="0"/>
                </a:lnTo>
                <a:close/>
              </a:path>
            </a:pathLst>
          </a:custGeom>
          <a:blipFill>
            <a:blip r:embed="rId4"/>
            <a:stretch>
              <a:fillRect/>
            </a:stretch>
          </a:blipFill>
        </p:spPr>
        <p:txBody>
          <a:bodyPr/>
          <a:lstStyle/>
          <a:p>
            <a:endParaRPr lang="de-CH"/>
          </a:p>
        </p:txBody>
      </p:sp>
      <p:grpSp>
        <p:nvGrpSpPr>
          <p:cNvPr id="6" name="Group 6"/>
          <p:cNvGrpSpPr/>
          <p:nvPr/>
        </p:nvGrpSpPr>
        <p:grpSpPr>
          <a:xfrm>
            <a:off x="2761377" y="4918537"/>
            <a:ext cx="4373655" cy="563118"/>
            <a:chOff x="0" y="0"/>
            <a:chExt cx="1151909" cy="148311"/>
          </a:xfrm>
        </p:grpSpPr>
        <p:sp>
          <p:nvSpPr>
            <p:cNvPr id="7" name="Freeform 7"/>
            <p:cNvSpPr/>
            <p:nvPr/>
          </p:nvSpPr>
          <p:spPr>
            <a:xfrm>
              <a:off x="0" y="0"/>
              <a:ext cx="1151909" cy="148311"/>
            </a:xfrm>
            <a:custGeom>
              <a:avLst/>
              <a:gdLst/>
              <a:ahLst/>
              <a:cxnLst/>
              <a:rect l="l" t="t" r="r" b="b"/>
              <a:pathLst>
                <a:path w="1151909" h="148311">
                  <a:moveTo>
                    <a:pt x="0" y="0"/>
                  </a:moveTo>
                  <a:lnTo>
                    <a:pt x="1151909" y="0"/>
                  </a:lnTo>
                  <a:lnTo>
                    <a:pt x="1151909" y="148311"/>
                  </a:lnTo>
                  <a:lnTo>
                    <a:pt x="0" y="148311"/>
                  </a:lnTo>
                  <a:close/>
                </a:path>
              </a:pathLst>
            </a:custGeom>
            <a:solidFill>
              <a:srgbClr val="FEFEFE"/>
            </a:solidFill>
          </p:spPr>
          <p:txBody>
            <a:bodyPr/>
            <a:lstStyle/>
            <a:p>
              <a:endParaRPr lang="de-CH"/>
            </a:p>
          </p:txBody>
        </p:sp>
        <p:sp>
          <p:nvSpPr>
            <p:cNvPr id="8" name="TextBox 8"/>
            <p:cNvSpPr txBox="1"/>
            <p:nvPr/>
          </p:nvSpPr>
          <p:spPr>
            <a:xfrm>
              <a:off x="0" y="-28575"/>
              <a:ext cx="1151909" cy="176886"/>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Evolution des tirs et des effectifs de cerfs élaphes dans le canton de Saint-Gall 1997-2023</a:t>
              </a:r>
            </a:p>
          </p:txBody>
        </p:sp>
      </p:grpSp>
      <p:grpSp>
        <p:nvGrpSpPr>
          <p:cNvPr id="9" name="Group 9"/>
          <p:cNvGrpSpPr/>
          <p:nvPr/>
        </p:nvGrpSpPr>
        <p:grpSpPr>
          <a:xfrm rot="-5400000">
            <a:off x="1495101" y="6548368"/>
            <a:ext cx="1277246" cy="285115"/>
            <a:chOff x="0" y="0"/>
            <a:chExt cx="336394" cy="75092"/>
          </a:xfrm>
        </p:grpSpPr>
        <p:sp>
          <p:nvSpPr>
            <p:cNvPr id="10" name="Freeform 10"/>
            <p:cNvSpPr/>
            <p:nvPr/>
          </p:nvSpPr>
          <p:spPr>
            <a:xfrm>
              <a:off x="0" y="0"/>
              <a:ext cx="336394" cy="75092"/>
            </a:xfrm>
            <a:custGeom>
              <a:avLst/>
              <a:gdLst/>
              <a:ahLst/>
              <a:cxnLst/>
              <a:rect l="l" t="t" r="r" b="b"/>
              <a:pathLst>
                <a:path w="336394" h="75092">
                  <a:moveTo>
                    <a:pt x="0" y="0"/>
                  </a:moveTo>
                  <a:lnTo>
                    <a:pt x="336394" y="0"/>
                  </a:lnTo>
                  <a:lnTo>
                    <a:pt x="336394" y="75092"/>
                  </a:lnTo>
                  <a:lnTo>
                    <a:pt x="0" y="75092"/>
                  </a:lnTo>
                  <a:close/>
                </a:path>
              </a:pathLst>
            </a:custGeom>
            <a:solidFill>
              <a:srgbClr val="FEFEFE"/>
            </a:solidFill>
          </p:spPr>
          <p:txBody>
            <a:bodyPr/>
            <a:lstStyle/>
            <a:p>
              <a:endParaRPr lang="de-CH"/>
            </a:p>
          </p:txBody>
        </p:sp>
        <p:sp>
          <p:nvSpPr>
            <p:cNvPr id="11" name="TextBox 11"/>
            <p:cNvSpPr txBox="1"/>
            <p:nvPr/>
          </p:nvSpPr>
          <p:spPr>
            <a:xfrm>
              <a:off x="0" y="-28575"/>
              <a:ext cx="336394" cy="103667"/>
            </a:xfrm>
            <a:prstGeom prst="rect">
              <a:avLst/>
            </a:prstGeom>
          </p:spPr>
          <p:txBody>
            <a:bodyPr lIns="50800" tIns="50800" rIns="50800" bIns="50800" rtlCol="0" anchor="ctr"/>
            <a:lstStyle/>
            <a:p>
              <a:pPr algn="ctr">
                <a:lnSpc>
                  <a:spcPts val="1292"/>
                </a:lnSpc>
              </a:pPr>
              <a:r>
                <a:rPr lang="en-US" sz="1076">
                  <a:solidFill>
                    <a:srgbClr val="000000"/>
                  </a:solidFill>
                  <a:latin typeface="Arial Bold"/>
                  <a:ea typeface="Arial Bold"/>
                  <a:cs typeface="Arial Bold"/>
                  <a:sym typeface="Arial Bold"/>
                </a:rPr>
                <a:t>Nbre d’animaux</a:t>
              </a:r>
            </a:p>
          </p:txBody>
        </p:sp>
      </p:grpSp>
      <p:grpSp>
        <p:nvGrpSpPr>
          <p:cNvPr id="12" name="Group 12"/>
          <p:cNvGrpSpPr/>
          <p:nvPr/>
        </p:nvGrpSpPr>
        <p:grpSpPr>
          <a:xfrm>
            <a:off x="4948204" y="8602302"/>
            <a:ext cx="628100" cy="286512"/>
            <a:chOff x="0" y="0"/>
            <a:chExt cx="165426" cy="75460"/>
          </a:xfrm>
        </p:grpSpPr>
        <p:sp>
          <p:nvSpPr>
            <p:cNvPr id="13" name="Freeform 13"/>
            <p:cNvSpPr/>
            <p:nvPr/>
          </p:nvSpPr>
          <p:spPr>
            <a:xfrm>
              <a:off x="0" y="0"/>
              <a:ext cx="165426" cy="75460"/>
            </a:xfrm>
            <a:custGeom>
              <a:avLst/>
              <a:gdLst/>
              <a:ahLst/>
              <a:cxnLst/>
              <a:rect l="l" t="t" r="r" b="b"/>
              <a:pathLst>
                <a:path w="165426" h="75460">
                  <a:moveTo>
                    <a:pt x="0" y="0"/>
                  </a:moveTo>
                  <a:lnTo>
                    <a:pt x="165426" y="0"/>
                  </a:lnTo>
                  <a:lnTo>
                    <a:pt x="165426" y="75460"/>
                  </a:lnTo>
                  <a:lnTo>
                    <a:pt x="0" y="75460"/>
                  </a:lnTo>
                  <a:close/>
                </a:path>
              </a:pathLst>
            </a:custGeom>
            <a:solidFill>
              <a:srgbClr val="FEFEFE"/>
            </a:solidFill>
          </p:spPr>
          <p:txBody>
            <a:bodyPr/>
            <a:lstStyle/>
            <a:p>
              <a:endParaRPr lang="de-CH"/>
            </a:p>
          </p:txBody>
        </p:sp>
        <p:sp>
          <p:nvSpPr>
            <p:cNvPr id="14" name="TextBox 14"/>
            <p:cNvSpPr txBox="1"/>
            <p:nvPr/>
          </p:nvSpPr>
          <p:spPr>
            <a:xfrm>
              <a:off x="0" y="-28575"/>
              <a:ext cx="165426" cy="104035"/>
            </a:xfrm>
            <a:prstGeom prst="rect">
              <a:avLst/>
            </a:prstGeom>
          </p:spPr>
          <p:txBody>
            <a:bodyPr lIns="50800" tIns="50800" rIns="50800" bIns="50800" rtlCol="0" anchor="ctr"/>
            <a:lstStyle/>
            <a:p>
              <a:pPr algn="l">
                <a:lnSpc>
                  <a:spcPts val="1412"/>
                </a:lnSpc>
              </a:pPr>
              <a:r>
                <a:rPr lang="en-US" sz="1176">
                  <a:solidFill>
                    <a:srgbClr val="000000"/>
                  </a:solidFill>
                  <a:latin typeface="Arial"/>
                  <a:ea typeface="Arial"/>
                  <a:cs typeface="Arial"/>
                  <a:sym typeface="Arial"/>
                </a:rPr>
                <a:t>tirs</a:t>
              </a:r>
            </a:p>
          </p:txBody>
        </p:sp>
      </p:grpSp>
      <p:sp>
        <p:nvSpPr>
          <p:cNvPr id="15" name="TextBox 15"/>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16" name="TextBox 16"/>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17" name="TextBox 17"/>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18" name="TextBox 18"/>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19" name="TextBox 19"/>
          <p:cNvSpPr txBox="1"/>
          <p:nvPr/>
        </p:nvSpPr>
        <p:spPr>
          <a:xfrm>
            <a:off x="8465343" y="1139126"/>
            <a:ext cx="9343631" cy="7050016"/>
          </a:xfrm>
          <a:prstGeom prst="rect">
            <a:avLst/>
          </a:prstGeom>
        </p:spPr>
        <p:txBody>
          <a:bodyPr lIns="0" tIns="0" rIns="0" bIns="0" rtlCol="0" anchor="t">
            <a:spAutoFit/>
          </a:bodyPr>
          <a:lstStyle/>
          <a:p>
            <a:pPr marL="375963" lvl="1" indent="-187981" algn="l">
              <a:lnSpc>
                <a:spcPts val="3544"/>
              </a:lnSpc>
              <a:buFont typeface="Arial"/>
              <a:buChar char="•"/>
            </a:pPr>
            <a:r>
              <a:rPr lang="en-US" sz="2953">
                <a:solidFill>
                  <a:srgbClr val="000000"/>
                </a:solidFill>
                <a:latin typeface="Arial"/>
                <a:ea typeface="Arial"/>
                <a:cs typeface="Arial"/>
                <a:sym typeface="Arial"/>
              </a:rPr>
              <a:t>La population de cerfs élaphes va toujours </a:t>
            </a:r>
            <a:r>
              <a:rPr lang="en-US" sz="2953">
                <a:solidFill>
                  <a:srgbClr val="000000"/>
                </a:solidFill>
                <a:latin typeface="Arial Bold"/>
                <a:ea typeface="Arial Bold"/>
                <a:cs typeface="Arial Bold"/>
                <a:sym typeface="Arial Bold"/>
              </a:rPr>
              <a:t>augmenter</a:t>
            </a:r>
          </a:p>
          <a:p>
            <a:pPr marL="375963" lvl="1" indent="-187981" algn="l">
              <a:lnSpc>
                <a:spcPts val="3544"/>
              </a:lnSpc>
              <a:buFont typeface="Arial"/>
              <a:buChar char="•"/>
            </a:pPr>
            <a:r>
              <a:rPr lang="en-US" sz="2953">
                <a:solidFill>
                  <a:srgbClr val="000000"/>
                </a:solidFill>
                <a:latin typeface="Arial Bold"/>
                <a:ea typeface="Arial Bold"/>
                <a:cs typeface="Arial Bold"/>
                <a:sym typeface="Arial Bold"/>
              </a:rPr>
              <a:t>Mise en œuvre </a:t>
            </a:r>
            <a:r>
              <a:rPr lang="en-US" sz="2953">
                <a:solidFill>
                  <a:srgbClr val="000000"/>
                </a:solidFill>
                <a:latin typeface="Arial"/>
                <a:ea typeface="Arial"/>
                <a:cs typeface="Arial"/>
                <a:sym typeface="Arial"/>
              </a:rPr>
              <a:t>de la planification de la chasse (réduction du cheptel)</a:t>
            </a:r>
            <a:r>
              <a:rPr lang="en-US" sz="2953">
                <a:solidFill>
                  <a:srgbClr val="000000"/>
                </a:solidFill>
                <a:latin typeface="Arial Bold"/>
                <a:ea typeface="Arial Bold"/>
                <a:cs typeface="Arial Bold"/>
                <a:sym typeface="Arial Bold"/>
              </a:rPr>
              <a:t> compliquée</a:t>
            </a:r>
          </a:p>
          <a:p>
            <a:pPr marL="375963" lvl="1" indent="-187981" algn="l">
              <a:lnSpc>
                <a:spcPts val="3544"/>
              </a:lnSpc>
              <a:buFont typeface="Arial"/>
              <a:buChar char="•"/>
            </a:pPr>
            <a:r>
              <a:rPr lang="en-US" sz="2953">
                <a:solidFill>
                  <a:srgbClr val="000000"/>
                </a:solidFill>
                <a:latin typeface="Arial"/>
                <a:ea typeface="Arial"/>
                <a:cs typeface="Arial"/>
                <a:sym typeface="Arial"/>
              </a:rPr>
              <a:t>Répartir</a:t>
            </a:r>
            <a:r>
              <a:rPr lang="en-US" sz="2953">
                <a:solidFill>
                  <a:srgbClr val="000000"/>
                </a:solidFill>
                <a:latin typeface="Arial Bold"/>
                <a:ea typeface="Arial Bold"/>
                <a:cs typeface="Arial Bold"/>
                <a:sym typeface="Arial Bold"/>
              </a:rPr>
              <a:t> les proies </a:t>
            </a:r>
            <a:r>
              <a:rPr lang="en-US" sz="2953">
                <a:solidFill>
                  <a:srgbClr val="000000"/>
                </a:solidFill>
                <a:latin typeface="Arial"/>
                <a:ea typeface="Arial"/>
                <a:cs typeface="Arial"/>
                <a:sym typeface="Arial"/>
              </a:rPr>
              <a:t>entre les chasseurs et les grands prédateurs</a:t>
            </a:r>
          </a:p>
          <a:p>
            <a:pPr marL="375963" lvl="1" indent="-187981" algn="l">
              <a:lnSpc>
                <a:spcPts val="3544"/>
              </a:lnSpc>
              <a:buFont typeface="Arial"/>
              <a:buChar char="•"/>
            </a:pPr>
            <a:r>
              <a:rPr lang="en-US" sz="2953">
                <a:solidFill>
                  <a:srgbClr val="000000"/>
                </a:solidFill>
                <a:latin typeface="Arial"/>
                <a:ea typeface="Arial"/>
                <a:cs typeface="Arial"/>
                <a:sym typeface="Arial"/>
              </a:rPr>
              <a:t>Les cartes en matière de gestion de la faune  sauvage sont en train d’être redistribuées (chasse, lynx, loup, etc.)</a:t>
            </a:r>
          </a:p>
          <a:p>
            <a:pPr marL="375963" lvl="1" indent="-187981" algn="l">
              <a:lnSpc>
                <a:spcPts val="3544"/>
              </a:lnSpc>
              <a:buFont typeface="Arial"/>
              <a:buChar char="•"/>
            </a:pPr>
            <a:r>
              <a:rPr lang="en-US" sz="2953">
                <a:solidFill>
                  <a:srgbClr val="000000"/>
                </a:solidFill>
                <a:latin typeface="Arial"/>
                <a:ea typeface="Arial"/>
                <a:cs typeface="Arial"/>
                <a:sym typeface="Arial"/>
              </a:rPr>
              <a:t>Influence positive du </a:t>
            </a:r>
            <a:r>
              <a:rPr lang="en-US" sz="2953">
                <a:solidFill>
                  <a:srgbClr val="000000"/>
                </a:solidFill>
                <a:latin typeface="Arial Bold"/>
                <a:ea typeface="Arial Bold"/>
                <a:cs typeface="Arial Bold"/>
                <a:sym typeface="Arial Bold"/>
              </a:rPr>
              <a:t>loup</a:t>
            </a:r>
            <a:r>
              <a:rPr lang="en-US" sz="2953">
                <a:solidFill>
                  <a:srgbClr val="000000"/>
                </a:solidFill>
                <a:latin typeface="Arial"/>
                <a:ea typeface="Arial"/>
                <a:cs typeface="Arial"/>
                <a:sym typeface="Arial"/>
              </a:rPr>
              <a:t> en matière de régulation du gibier (cerf élaphe; GR, VS) et pour le </a:t>
            </a:r>
            <a:r>
              <a:rPr lang="en-US" sz="2953">
                <a:solidFill>
                  <a:srgbClr val="000000"/>
                </a:solidFill>
                <a:latin typeface="Arial Bold"/>
                <a:ea typeface="Arial Bold"/>
                <a:cs typeface="Arial Bold"/>
                <a:sym typeface="Arial Bold"/>
              </a:rPr>
              <a:t>rajeunissement de la forêt</a:t>
            </a:r>
          </a:p>
          <a:p>
            <a:pPr marL="375963" lvl="1" indent="-187981" algn="l">
              <a:lnSpc>
                <a:spcPts val="3544"/>
              </a:lnSpc>
              <a:buFont typeface="Arial"/>
              <a:buChar char="•"/>
            </a:pPr>
            <a:r>
              <a:rPr lang="en-US" sz="2953">
                <a:solidFill>
                  <a:srgbClr val="000000"/>
                </a:solidFill>
                <a:latin typeface="Arial"/>
                <a:ea typeface="Arial"/>
                <a:cs typeface="Arial"/>
                <a:sym typeface="Arial"/>
              </a:rPr>
              <a:t>Gestion du loup: trouver un équilibre entre les dommages causés à l’</a:t>
            </a:r>
            <a:r>
              <a:rPr lang="en-US" sz="2953">
                <a:solidFill>
                  <a:srgbClr val="000000"/>
                </a:solidFill>
                <a:latin typeface="Arial Bold"/>
                <a:ea typeface="Arial Bold"/>
                <a:cs typeface="Arial Bold"/>
                <a:sym typeface="Arial Bold"/>
              </a:rPr>
              <a:t>agriculture</a:t>
            </a:r>
            <a:r>
              <a:rPr lang="en-US" sz="2953">
                <a:solidFill>
                  <a:srgbClr val="000000"/>
                </a:solidFill>
                <a:latin typeface="Arial"/>
                <a:ea typeface="Arial"/>
                <a:cs typeface="Arial"/>
                <a:sym typeface="Arial"/>
              </a:rPr>
              <a:t> et les bénéfices à en tirer dans les </a:t>
            </a:r>
            <a:r>
              <a:rPr lang="en-US" sz="2953">
                <a:solidFill>
                  <a:srgbClr val="000000"/>
                </a:solidFill>
                <a:latin typeface="Arial Bold"/>
                <a:ea typeface="Arial Bold"/>
                <a:cs typeface="Arial Bold"/>
                <a:sym typeface="Arial Bold"/>
              </a:rPr>
              <a:t>forêts de protection</a:t>
            </a:r>
          </a:p>
        </p:txBody>
      </p:sp>
      <p:sp>
        <p:nvSpPr>
          <p:cNvPr id="20" name="TextBox 20"/>
          <p:cNvSpPr txBox="1"/>
          <p:nvPr/>
        </p:nvSpPr>
        <p:spPr>
          <a:xfrm>
            <a:off x="942733" y="1115291"/>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Erich Dutler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Freeform 7"/>
          <p:cNvSpPr/>
          <p:nvPr/>
        </p:nvSpPr>
        <p:spPr>
          <a:xfrm>
            <a:off x="-118643" y="-398977"/>
            <a:ext cx="18687263" cy="14015447"/>
          </a:xfrm>
          <a:custGeom>
            <a:avLst/>
            <a:gdLst/>
            <a:ahLst/>
            <a:cxnLst/>
            <a:rect l="l" t="t" r="r" b="b"/>
            <a:pathLst>
              <a:path w="18687263" h="14015447">
                <a:moveTo>
                  <a:pt x="0" y="0"/>
                </a:moveTo>
                <a:lnTo>
                  <a:pt x="18687263" y="0"/>
                </a:lnTo>
                <a:lnTo>
                  <a:pt x="18687263" y="14015447"/>
                </a:lnTo>
                <a:lnTo>
                  <a:pt x="0" y="14015447"/>
                </a:lnTo>
                <a:lnTo>
                  <a:pt x="0" y="0"/>
                </a:lnTo>
                <a:close/>
              </a:path>
            </a:pathLst>
          </a:custGeom>
          <a:blipFill>
            <a:blip r:embed="rId3"/>
            <a:stretch>
              <a:fillRect t="-7" b="-7"/>
            </a:stretch>
          </a:blipFill>
        </p:spPr>
        <p:txBody>
          <a:bodyPr/>
          <a:lstStyle/>
          <a:p>
            <a:endParaRPr lang="de-CH"/>
          </a:p>
        </p:txBody>
      </p:sp>
      <p:sp>
        <p:nvSpPr>
          <p:cNvPr id="8" name="TextBox 8"/>
          <p:cNvSpPr txBox="1"/>
          <p:nvPr/>
        </p:nvSpPr>
        <p:spPr>
          <a:xfrm>
            <a:off x="15773409" y="9569515"/>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ANJF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3" name="Freeform 3"/>
          <p:cNvSpPr/>
          <p:nvPr/>
        </p:nvSpPr>
        <p:spPr>
          <a:xfrm>
            <a:off x="1003115" y="2079409"/>
            <a:ext cx="8128200" cy="7284279"/>
          </a:xfrm>
          <a:custGeom>
            <a:avLst/>
            <a:gdLst/>
            <a:ahLst/>
            <a:cxnLst/>
            <a:rect l="l" t="t" r="r" b="b"/>
            <a:pathLst>
              <a:path w="8128200" h="7284279">
                <a:moveTo>
                  <a:pt x="0" y="0"/>
                </a:moveTo>
                <a:lnTo>
                  <a:pt x="8128199" y="0"/>
                </a:lnTo>
                <a:lnTo>
                  <a:pt x="8128199" y="7284279"/>
                </a:lnTo>
                <a:lnTo>
                  <a:pt x="0" y="7284279"/>
                </a:lnTo>
                <a:lnTo>
                  <a:pt x="0" y="0"/>
                </a:lnTo>
                <a:close/>
              </a:path>
            </a:pathLst>
          </a:custGeom>
          <a:blipFill>
            <a:blip r:embed="rId3"/>
            <a:stretch>
              <a:fillRect l="-41121" b="-2967"/>
            </a:stretch>
          </a:blipFill>
        </p:spPr>
        <p:txBody>
          <a:bodyPr/>
          <a:lstStyle/>
          <a:p>
            <a:endParaRPr lang="de-CH"/>
          </a:p>
        </p:txBody>
      </p:sp>
      <p:sp>
        <p:nvSpPr>
          <p:cNvPr id="4" name="Freeform 4"/>
          <p:cNvSpPr/>
          <p:nvPr/>
        </p:nvSpPr>
        <p:spPr>
          <a:xfrm>
            <a:off x="10912489" y="4912866"/>
            <a:ext cx="5238061" cy="4565797"/>
          </a:xfrm>
          <a:custGeom>
            <a:avLst/>
            <a:gdLst/>
            <a:ahLst/>
            <a:cxnLst/>
            <a:rect l="l" t="t" r="r" b="b"/>
            <a:pathLst>
              <a:path w="5238061" h="4565797">
                <a:moveTo>
                  <a:pt x="0" y="0"/>
                </a:moveTo>
                <a:lnTo>
                  <a:pt x="5238061" y="0"/>
                </a:lnTo>
                <a:lnTo>
                  <a:pt x="5238061" y="4565796"/>
                </a:lnTo>
                <a:lnTo>
                  <a:pt x="0" y="4565796"/>
                </a:lnTo>
                <a:lnTo>
                  <a:pt x="0" y="0"/>
                </a:lnTo>
                <a:close/>
              </a:path>
            </a:pathLst>
          </a:custGeom>
          <a:blipFill>
            <a:blip r:embed="rId4"/>
            <a:stretch>
              <a:fillRect t="-12" b="-12"/>
            </a:stretch>
          </a:blipFill>
        </p:spPr>
        <p:txBody>
          <a:bodyPr/>
          <a:lstStyle/>
          <a:p>
            <a:endParaRPr lang="de-CH"/>
          </a:p>
        </p:txBody>
      </p:sp>
      <p:grpSp>
        <p:nvGrpSpPr>
          <p:cNvPr id="5" name="Group 5"/>
          <p:cNvGrpSpPr/>
          <p:nvPr/>
        </p:nvGrpSpPr>
        <p:grpSpPr>
          <a:xfrm>
            <a:off x="1028700" y="4431962"/>
            <a:ext cx="2253577" cy="790656"/>
            <a:chOff x="0" y="0"/>
            <a:chExt cx="593535" cy="208239"/>
          </a:xfrm>
        </p:grpSpPr>
        <p:sp>
          <p:nvSpPr>
            <p:cNvPr id="6" name="Freeform 6"/>
            <p:cNvSpPr/>
            <p:nvPr/>
          </p:nvSpPr>
          <p:spPr>
            <a:xfrm>
              <a:off x="0" y="0"/>
              <a:ext cx="593535" cy="208239"/>
            </a:xfrm>
            <a:custGeom>
              <a:avLst/>
              <a:gdLst/>
              <a:ahLst/>
              <a:cxnLst/>
              <a:rect l="l" t="t" r="r" b="b"/>
              <a:pathLst>
                <a:path w="593535" h="208239">
                  <a:moveTo>
                    <a:pt x="0" y="0"/>
                  </a:moveTo>
                  <a:lnTo>
                    <a:pt x="593535" y="0"/>
                  </a:lnTo>
                  <a:lnTo>
                    <a:pt x="593535" y="208239"/>
                  </a:lnTo>
                  <a:lnTo>
                    <a:pt x="0" y="208239"/>
                  </a:lnTo>
                  <a:close/>
                </a:path>
              </a:pathLst>
            </a:custGeom>
            <a:solidFill>
              <a:srgbClr val="EDF2C4"/>
            </a:solidFill>
          </p:spPr>
          <p:txBody>
            <a:bodyPr/>
            <a:lstStyle/>
            <a:p>
              <a:endParaRPr lang="de-CH"/>
            </a:p>
          </p:txBody>
        </p:sp>
        <p:sp>
          <p:nvSpPr>
            <p:cNvPr id="7" name="TextBox 7"/>
            <p:cNvSpPr txBox="1"/>
            <p:nvPr/>
          </p:nvSpPr>
          <p:spPr>
            <a:xfrm>
              <a:off x="0" y="-28575"/>
              <a:ext cx="593535" cy="236814"/>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contrôler les résultats</a:t>
              </a:r>
            </a:p>
          </p:txBody>
        </p:sp>
      </p:grpSp>
      <p:grpSp>
        <p:nvGrpSpPr>
          <p:cNvPr id="8" name="Group 8"/>
          <p:cNvGrpSpPr/>
          <p:nvPr/>
        </p:nvGrpSpPr>
        <p:grpSpPr>
          <a:xfrm>
            <a:off x="1578914" y="8907167"/>
            <a:ext cx="255456" cy="248710"/>
            <a:chOff x="0" y="0"/>
            <a:chExt cx="67281" cy="65504"/>
          </a:xfrm>
        </p:grpSpPr>
        <p:sp>
          <p:nvSpPr>
            <p:cNvPr id="9" name="Freeform 9"/>
            <p:cNvSpPr/>
            <p:nvPr/>
          </p:nvSpPr>
          <p:spPr>
            <a:xfrm>
              <a:off x="0" y="0"/>
              <a:ext cx="67281" cy="65504"/>
            </a:xfrm>
            <a:custGeom>
              <a:avLst/>
              <a:gdLst/>
              <a:ahLst/>
              <a:cxnLst/>
              <a:rect l="l" t="t" r="r" b="b"/>
              <a:pathLst>
                <a:path w="67281" h="65504">
                  <a:moveTo>
                    <a:pt x="0" y="0"/>
                  </a:moveTo>
                  <a:lnTo>
                    <a:pt x="67281" y="0"/>
                  </a:lnTo>
                  <a:lnTo>
                    <a:pt x="67281" y="65504"/>
                  </a:lnTo>
                  <a:lnTo>
                    <a:pt x="0" y="65504"/>
                  </a:lnTo>
                  <a:close/>
                </a:path>
              </a:pathLst>
            </a:custGeom>
            <a:solidFill>
              <a:srgbClr val="EDF2C4"/>
            </a:solidFill>
          </p:spPr>
          <p:txBody>
            <a:bodyPr/>
            <a:lstStyle/>
            <a:p>
              <a:endParaRPr lang="de-CH"/>
            </a:p>
          </p:txBody>
        </p:sp>
        <p:sp>
          <p:nvSpPr>
            <p:cNvPr id="10" name="TextBox 10"/>
            <p:cNvSpPr txBox="1"/>
            <p:nvPr/>
          </p:nvSpPr>
          <p:spPr>
            <a:xfrm>
              <a:off x="0" y="-28575"/>
              <a:ext cx="67281" cy="94079"/>
            </a:xfrm>
            <a:prstGeom prst="rect">
              <a:avLst/>
            </a:prstGeom>
          </p:spPr>
          <p:txBody>
            <a:bodyPr lIns="50800" tIns="50800" rIns="50800" bIns="50800" rtlCol="0" anchor="ctr"/>
            <a:lstStyle/>
            <a:p>
              <a:pPr algn="ctr">
                <a:lnSpc>
                  <a:spcPts val="1772"/>
                </a:lnSpc>
              </a:pPr>
              <a:endParaRPr/>
            </a:p>
          </p:txBody>
        </p:sp>
      </p:grpSp>
      <p:grpSp>
        <p:nvGrpSpPr>
          <p:cNvPr id="11" name="Group 11"/>
          <p:cNvGrpSpPr/>
          <p:nvPr/>
        </p:nvGrpSpPr>
        <p:grpSpPr>
          <a:xfrm>
            <a:off x="3154549" y="8907167"/>
            <a:ext cx="255456" cy="248710"/>
            <a:chOff x="0" y="0"/>
            <a:chExt cx="67281" cy="65504"/>
          </a:xfrm>
        </p:grpSpPr>
        <p:sp>
          <p:nvSpPr>
            <p:cNvPr id="12" name="Freeform 12"/>
            <p:cNvSpPr/>
            <p:nvPr/>
          </p:nvSpPr>
          <p:spPr>
            <a:xfrm>
              <a:off x="0" y="0"/>
              <a:ext cx="67281" cy="65504"/>
            </a:xfrm>
            <a:custGeom>
              <a:avLst/>
              <a:gdLst/>
              <a:ahLst/>
              <a:cxnLst/>
              <a:rect l="l" t="t" r="r" b="b"/>
              <a:pathLst>
                <a:path w="67281" h="65504">
                  <a:moveTo>
                    <a:pt x="0" y="0"/>
                  </a:moveTo>
                  <a:lnTo>
                    <a:pt x="67281" y="0"/>
                  </a:lnTo>
                  <a:lnTo>
                    <a:pt x="67281" y="65504"/>
                  </a:lnTo>
                  <a:lnTo>
                    <a:pt x="0" y="65504"/>
                  </a:lnTo>
                  <a:close/>
                </a:path>
              </a:pathLst>
            </a:custGeom>
            <a:solidFill>
              <a:srgbClr val="B7EBFA"/>
            </a:solidFill>
          </p:spPr>
          <p:txBody>
            <a:bodyPr/>
            <a:lstStyle/>
            <a:p>
              <a:endParaRPr lang="de-CH"/>
            </a:p>
          </p:txBody>
        </p:sp>
        <p:sp>
          <p:nvSpPr>
            <p:cNvPr id="13" name="TextBox 13"/>
            <p:cNvSpPr txBox="1"/>
            <p:nvPr/>
          </p:nvSpPr>
          <p:spPr>
            <a:xfrm>
              <a:off x="0" y="-28575"/>
              <a:ext cx="67281" cy="94079"/>
            </a:xfrm>
            <a:prstGeom prst="rect">
              <a:avLst/>
            </a:prstGeom>
          </p:spPr>
          <p:txBody>
            <a:bodyPr lIns="50800" tIns="50800" rIns="50800" bIns="50800" rtlCol="0" anchor="ctr"/>
            <a:lstStyle/>
            <a:p>
              <a:pPr algn="ctr">
                <a:lnSpc>
                  <a:spcPts val="1772"/>
                </a:lnSpc>
              </a:pPr>
              <a:endParaRPr/>
            </a:p>
          </p:txBody>
        </p:sp>
      </p:grpSp>
      <p:grpSp>
        <p:nvGrpSpPr>
          <p:cNvPr id="14" name="Group 14"/>
          <p:cNvGrpSpPr/>
          <p:nvPr/>
        </p:nvGrpSpPr>
        <p:grpSpPr>
          <a:xfrm>
            <a:off x="4601974" y="8907167"/>
            <a:ext cx="255456" cy="248710"/>
            <a:chOff x="0" y="0"/>
            <a:chExt cx="67281" cy="65504"/>
          </a:xfrm>
        </p:grpSpPr>
        <p:sp>
          <p:nvSpPr>
            <p:cNvPr id="15" name="Freeform 15"/>
            <p:cNvSpPr/>
            <p:nvPr/>
          </p:nvSpPr>
          <p:spPr>
            <a:xfrm>
              <a:off x="0" y="0"/>
              <a:ext cx="67281" cy="65504"/>
            </a:xfrm>
            <a:custGeom>
              <a:avLst/>
              <a:gdLst/>
              <a:ahLst/>
              <a:cxnLst/>
              <a:rect l="l" t="t" r="r" b="b"/>
              <a:pathLst>
                <a:path w="67281" h="65504">
                  <a:moveTo>
                    <a:pt x="0" y="0"/>
                  </a:moveTo>
                  <a:lnTo>
                    <a:pt x="67281" y="0"/>
                  </a:lnTo>
                  <a:lnTo>
                    <a:pt x="67281" y="65504"/>
                  </a:lnTo>
                  <a:lnTo>
                    <a:pt x="0" y="65504"/>
                  </a:lnTo>
                  <a:close/>
                </a:path>
              </a:pathLst>
            </a:custGeom>
            <a:solidFill>
              <a:srgbClr val="ADCB63"/>
            </a:solidFill>
          </p:spPr>
          <p:txBody>
            <a:bodyPr/>
            <a:lstStyle/>
            <a:p>
              <a:endParaRPr lang="de-CH"/>
            </a:p>
          </p:txBody>
        </p:sp>
        <p:sp>
          <p:nvSpPr>
            <p:cNvPr id="16" name="TextBox 16"/>
            <p:cNvSpPr txBox="1"/>
            <p:nvPr/>
          </p:nvSpPr>
          <p:spPr>
            <a:xfrm>
              <a:off x="0" y="-28575"/>
              <a:ext cx="67281" cy="94079"/>
            </a:xfrm>
            <a:prstGeom prst="rect">
              <a:avLst/>
            </a:prstGeom>
          </p:spPr>
          <p:txBody>
            <a:bodyPr lIns="50800" tIns="50800" rIns="50800" bIns="50800" rtlCol="0" anchor="ctr"/>
            <a:lstStyle/>
            <a:p>
              <a:pPr algn="ctr">
                <a:lnSpc>
                  <a:spcPts val="1772"/>
                </a:lnSpc>
              </a:pPr>
              <a:endParaRPr/>
            </a:p>
          </p:txBody>
        </p:sp>
      </p:grpSp>
      <p:grpSp>
        <p:nvGrpSpPr>
          <p:cNvPr id="17" name="Group 17"/>
          <p:cNvGrpSpPr/>
          <p:nvPr/>
        </p:nvGrpSpPr>
        <p:grpSpPr>
          <a:xfrm>
            <a:off x="3671690" y="2538833"/>
            <a:ext cx="2253577" cy="741014"/>
            <a:chOff x="0" y="0"/>
            <a:chExt cx="593535" cy="195164"/>
          </a:xfrm>
        </p:grpSpPr>
        <p:sp>
          <p:nvSpPr>
            <p:cNvPr id="18" name="Freeform 18"/>
            <p:cNvSpPr/>
            <p:nvPr/>
          </p:nvSpPr>
          <p:spPr>
            <a:xfrm>
              <a:off x="0" y="0"/>
              <a:ext cx="593535" cy="195164"/>
            </a:xfrm>
            <a:custGeom>
              <a:avLst/>
              <a:gdLst/>
              <a:ahLst/>
              <a:cxnLst/>
              <a:rect l="l" t="t" r="r" b="b"/>
              <a:pathLst>
                <a:path w="593535" h="195164">
                  <a:moveTo>
                    <a:pt x="0" y="0"/>
                  </a:moveTo>
                  <a:lnTo>
                    <a:pt x="593535" y="0"/>
                  </a:lnTo>
                  <a:lnTo>
                    <a:pt x="593535" y="195164"/>
                  </a:lnTo>
                  <a:lnTo>
                    <a:pt x="0" y="195164"/>
                  </a:lnTo>
                  <a:close/>
                </a:path>
              </a:pathLst>
            </a:custGeom>
            <a:solidFill>
              <a:srgbClr val="EDF2C4"/>
            </a:solidFill>
          </p:spPr>
          <p:txBody>
            <a:bodyPr/>
            <a:lstStyle/>
            <a:p>
              <a:endParaRPr lang="de-CH"/>
            </a:p>
          </p:txBody>
        </p:sp>
        <p:sp>
          <p:nvSpPr>
            <p:cNvPr id="19" name="TextBox 19"/>
            <p:cNvSpPr txBox="1"/>
            <p:nvPr/>
          </p:nvSpPr>
          <p:spPr>
            <a:xfrm>
              <a:off x="0" y="-28575"/>
              <a:ext cx="593535" cy="223739"/>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collecter les données de base</a:t>
              </a:r>
            </a:p>
          </p:txBody>
        </p:sp>
      </p:grpSp>
      <p:grpSp>
        <p:nvGrpSpPr>
          <p:cNvPr id="20" name="Group 20"/>
          <p:cNvGrpSpPr/>
          <p:nvPr/>
        </p:nvGrpSpPr>
        <p:grpSpPr>
          <a:xfrm>
            <a:off x="6363148" y="4557345"/>
            <a:ext cx="2312528" cy="741014"/>
            <a:chOff x="0" y="0"/>
            <a:chExt cx="609061" cy="195164"/>
          </a:xfrm>
        </p:grpSpPr>
        <p:sp>
          <p:nvSpPr>
            <p:cNvPr id="21" name="Freeform 21"/>
            <p:cNvSpPr/>
            <p:nvPr/>
          </p:nvSpPr>
          <p:spPr>
            <a:xfrm>
              <a:off x="0" y="0"/>
              <a:ext cx="609061" cy="195164"/>
            </a:xfrm>
            <a:custGeom>
              <a:avLst/>
              <a:gdLst/>
              <a:ahLst/>
              <a:cxnLst/>
              <a:rect l="l" t="t" r="r" b="b"/>
              <a:pathLst>
                <a:path w="609061" h="195164">
                  <a:moveTo>
                    <a:pt x="0" y="0"/>
                  </a:moveTo>
                  <a:lnTo>
                    <a:pt x="609061" y="0"/>
                  </a:lnTo>
                  <a:lnTo>
                    <a:pt x="609061" y="195164"/>
                  </a:lnTo>
                  <a:lnTo>
                    <a:pt x="0" y="195164"/>
                  </a:lnTo>
                  <a:close/>
                </a:path>
              </a:pathLst>
            </a:custGeom>
            <a:solidFill>
              <a:srgbClr val="B7EBFA"/>
            </a:solidFill>
          </p:spPr>
          <p:txBody>
            <a:bodyPr/>
            <a:lstStyle/>
            <a:p>
              <a:endParaRPr lang="de-CH"/>
            </a:p>
          </p:txBody>
        </p:sp>
        <p:sp>
          <p:nvSpPr>
            <p:cNvPr id="22" name="TextBox 22"/>
            <p:cNvSpPr txBox="1"/>
            <p:nvPr/>
          </p:nvSpPr>
          <p:spPr>
            <a:xfrm>
              <a:off x="0" y="-28575"/>
              <a:ext cx="609061" cy="223739"/>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fixer des buts</a:t>
              </a:r>
            </a:p>
          </p:txBody>
        </p:sp>
      </p:grpSp>
      <p:grpSp>
        <p:nvGrpSpPr>
          <p:cNvPr id="23" name="Group 23"/>
          <p:cNvGrpSpPr/>
          <p:nvPr/>
        </p:nvGrpSpPr>
        <p:grpSpPr>
          <a:xfrm>
            <a:off x="5275661" y="7204371"/>
            <a:ext cx="3248201" cy="741014"/>
            <a:chOff x="0" y="0"/>
            <a:chExt cx="855493" cy="195164"/>
          </a:xfrm>
        </p:grpSpPr>
        <p:sp>
          <p:nvSpPr>
            <p:cNvPr id="24" name="Freeform 24"/>
            <p:cNvSpPr/>
            <p:nvPr/>
          </p:nvSpPr>
          <p:spPr>
            <a:xfrm>
              <a:off x="0" y="0"/>
              <a:ext cx="855493" cy="195164"/>
            </a:xfrm>
            <a:custGeom>
              <a:avLst/>
              <a:gdLst/>
              <a:ahLst/>
              <a:cxnLst/>
              <a:rect l="l" t="t" r="r" b="b"/>
              <a:pathLst>
                <a:path w="855493" h="195164">
                  <a:moveTo>
                    <a:pt x="0" y="0"/>
                  </a:moveTo>
                  <a:lnTo>
                    <a:pt x="855493" y="0"/>
                  </a:lnTo>
                  <a:lnTo>
                    <a:pt x="855493" y="195164"/>
                  </a:lnTo>
                  <a:lnTo>
                    <a:pt x="0" y="195164"/>
                  </a:lnTo>
                  <a:close/>
                </a:path>
              </a:pathLst>
            </a:custGeom>
            <a:solidFill>
              <a:srgbClr val="B7EBFA"/>
            </a:solidFill>
          </p:spPr>
          <p:txBody>
            <a:bodyPr/>
            <a:lstStyle/>
            <a:p>
              <a:endParaRPr lang="de-CH"/>
            </a:p>
          </p:txBody>
        </p:sp>
        <p:sp>
          <p:nvSpPr>
            <p:cNvPr id="25" name="TextBox 25"/>
            <p:cNvSpPr txBox="1"/>
            <p:nvPr/>
          </p:nvSpPr>
          <p:spPr>
            <a:xfrm>
              <a:off x="0" y="-28575"/>
              <a:ext cx="855493" cy="223739"/>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définir les mesures à appliquer</a:t>
              </a:r>
            </a:p>
          </p:txBody>
        </p:sp>
      </p:grpSp>
      <p:grpSp>
        <p:nvGrpSpPr>
          <p:cNvPr id="26" name="Group 26"/>
          <p:cNvGrpSpPr/>
          <p:nvPr/>
        </p:nvGrpSpPr>
        <p:grpSpPr>
          <a:xfrm>
            <a:off x="1347478" y="6833863"/>
            <a:ext cx="2265260" cy="741014"/>
            <a:chOff x="0" y="0"/>
            <a:chExt cx="596612" cy="195164"/>
          </a:xfrm>
        </p:grpSpPr>
        <p:sp>
          <p:nvSpPr>
            <p:cNvPr id="27" name="Freeform 27"/>
            <p:cNvSpPr/>
            <p:nvPr/>
          </p:nvSpPr>
          <p:spPr>
            <a:xfrm>
              <a:off x="0" y="0"/>
              <a:ext cx="596612" cy="195164"/>
            </a:xfrm>
            <a:custGeom>
              <a:avLst/>
              <a:gdLst/>
              <a:ahLst/>
              <a:cxnLst/>
              <a:rect l="l" t="t" r="r" b="b"/>
              <a:pathLst>
                <a:path w="596612" h="195164">
                  <a:moveTo>
                    <a:pt x="0" y="0"/>
                  </a:moveTo>
                  <a:lnTo>
                    <a:pt x="596612" y="0"/>
                  </a:lnTo>
                  <a:lnTo>
                    <a:pt x="596612" y="195164"/>
                  </a:lnTo>
                  <a:lnTo>
                    <a:pt x="0" y="195164"/>
                  </a:lnTo>
                  <a:close/>
                </a:path>
              </a:pathLst>
            </a:custGeom>
            <a:solidFill>
              <a:srgbClr val="ADCB63"/>
            </a:solidFill>
          </p:spPr>
          <p:txBody>
            <a:bodyPr/>
            <a:lstStyle/>
            <a:p>
              <a:endParaRPr lang="de-CH"/>
            </a:p>
          </p:txBody>
        </p:sp>
        <p:sp>
          <p:nvSpPr>
            <p:cNvPr id="28" name="TextBox 28"/>
            <p:cNvSpPr txBox="1"/>
            <p:nvPr/>
          </p:nvSpPr>
          <p:spPr>
            <a:xfrm>
              <a:off x="0" y="-28575"/>
              <a:ext cx="596612" cy="223739"/>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prendre des mesures</a:t>
              </a:r>
            </a:p>
          </p:txBody>
        </p:sp>
      </p:grpSp>
      <p:grpSp>
        <p:nvGrpSpPr>
          <p:cNvPr id="29" name="Group 29"/>
          <p:cNvGrpSpPr/>
          <p:nvPr/>
        </p:nvGrpSpPr>
        <p:grpSpPr>
          <a:xfrm rot="-5400000">
            <a:off x="9917591" y="7078704"/>
            <a:ext cx="2241129" cy="251333"/>
            <a:chOff x="0" y="0"/>
            <a:chExt cx="590256" cy="66195"/>
          </a:xfrm>
        </p:grpSpPr>
        <p:sp>
          <p:nvSpPr>
            <p:cNvPr id="30" name="Freeform 30"/>
            <p:cNvSpPr/>
            <p:nvPr/>
          </p:nvSpPr>
          <p:spPr>
            <a:xfrm>
              <a:off x="0" y="0"/>
              <a:ext cx="590256" cy="66195"/>
            </a:xfrm>
            <a:custGeom>
              <a:avLst/>
              <a:gdLst/>
              <a:ahLst/>
              <a:cxnLst/>
              <a:rect l="l" t="t" r="r" b="b"/>
              <a:pathLst>
                <a:path w="590256" h="66195">
                  <a:moveTo>
                    <a:pt x="0" y="0"/>
                  </a:moveTo>
                  <a:lnTo>
                    <a:pt x="590256" y="0"/>
                  </a:lnTo>
                  <a:lnTo>
                    <a:pt x="590256" y="66195"/>
                  </a:lnTo>
                  <a:lnTo>
                    <a:pt x="0" y="66195"/>
                  </a:lnTo>
                  <a:close/>
                </a:path>
              </a:pathLst>
            </a:custGeom>
            <a:solidFill>
              <a:srgbClr val="FFFFFF"/>
            </a:solidFill>
          </p:spPr>
          <p:txBody>
            <a:bodyPr/>
            <a:lstStyle/>
            <a:p>
              <a:endParaRPr lang="de-CH"/>
            </a:p>
          </p:txBody>
        </p:sp>
        <p:sp>
          <p:nvSpPr>
            <p:cNvPr id="31" name="TextBox 31"/>
            <p:cNvSpPr txBox="1"/>
            <p:nvPr/>
          </p:nvSpPr>
          <p:spPr>
            <a:xfrm>
              <a:off x="0" y="-19050"/>
              <a:ext cx="590256" cy="85245"/>
            </a:xfrm>
            <a:prstGeom prst="rect">
              <a:avLst/>
            </a:prstGeom>
          </p:spPr>
          <p:txBody>
            <a:bodyPr lIns="50800" tIns="50800" rIns="50800" bIns="50800" rtlCol="0" anchor="ctr"/>
            <a:lstStyle/>
            <a:p>
              <a:pPr algn="ctr">
                <a:lnSpc>
                  <a:spcPts val="1172"/>
                </a:lnSpc>
              </a:pPr>
              <a:r>
                <a:rPr lang="en-US" sz="976">
                  <a:solidFill>
                    <a:srgbClr val="000000"/>
                  </a:solidFill>
                  <a:latin typeface="Arial Bold"/>
                  <a:ea typeface="Arial Bold"/>
                  <a:cs typeface="Arial Bold"/>
                  <a:sym typeface="Arial Bold"/>
                </a:rPr>
                <a:t>Jeunes pousses (arbres/ha)</a:t>
              </a:r>
            </a:p>
          </p:txBody>
        </p:sp>
      </p:grpSp>
      <p:grpSp>
        <p:nvGrpSpPr>
          <p:cNvPr id="32" name="Group 32"/>
          <p:cNvGrpSpPr/>
          <p:nvPr/>
        </p:nvGrpSpPr>
        <p:grpSpPr>
          <a:xfrm>
            <a:off x="10972171" y="8801977"/>
            <a:ext cx="5094895" cy="692529"/>
            <a:chOff x="0" y="0"/>
            <a:chExt cx="1341865" cy="182394"/>
          </a:xfrm>
        </p:grpSpPr>
        <p:sp>
          <p:nvSpPr>
            <p:cNvPr id="33" name="Freeform 33"/>
            <p:cNvSpPr/>
            <p:nvPr/>
          </p:nvSpPr>
          <p:spPr>
            <a:xfrm>
              <a:off x="0" y="0"/>
              <a:ext cx="1341865" cy="182394"/>
            </a:xfrm>
            <a:custGeom>
              <a:avLst/>
              <a:gdLst/>
              <a:ahLst/>
              <a:cxnLst/>
              <a:rect l="l" t="t" r="r" b="b"/>
              <a:pathLst>
                <a:path w="1341865" h="182394">
                  <a:moveTo>
                    <a:pt x="0" y="0"/>
                  </a:moveTo>
                  <a:lnTo>
                    <a:pt x="1341865" y="0"/>
                  </a:lnTo>
                  <a:lnTo>
                    <a:pt x="1341865" y="182394"/>
                  </a:lnTo>
                  <a:lnTo>
                    <a:pt x="0" y="182394"/>
                  </a:lnTo>
                  <a:close/>
                </a:path>
              </a:pathLst>
            </a:custGeom>
            <a:solidFill>
              <a:srgbClr val="FFFFFF"/>
            </a:solidFill>
          </p:spPr>
          <p:txBody>
            <a:bodyPr/>
            <a:lstStyle/>
            <a:p>
              <a:endParaRPr lang="de-CH"/>
            </a:p>
          </p:txBody>
        </p:sp>
        <p:sp>
          <p:nvSpPr>
            <p:cNvPr id="34" name="TextBox 34"/>
            <p:cNvSpPr txBox="1"/>
            <p:nvPr/>
          </p:nvSpPr>
          <p:spPr>
            <a:xfrm>
              <a:off x="0" y="-19050"/>
              <a:ext cx="1341865" cy="201444"/>
            </a:xfrm>
            <a:prstGeom prst="rect">
              <a:avLst/>
            </a:prstGeom>
          </p:spPr>
          <p:txBody>
            <a:bodyPr lIns="50800" tIns="50800" rIns="50800" bIns="50800" rtlCol="0" anchor="ctr"/>
            <a:lstStyle/>
            <a:p>
              <a:pPr algn="l">
                <a:lnSpc>
                  <a:spcPts val="1052"/>
                </a:lnSpc>
              </a:pPr>
              <a:r>
                <a:rPr lang="en-US" sz="876" dirty="0" err="1">
                  <a:solidFill>
                    <a:srgbClr val="000000"/>
                  </a:solidFill>
                  <a:latin typeface="Arial Italics"/>
                  <a:ea typeface="Arial Italics"/>
                  <a:cs typeface="Arial Italics"/>
                  <a:sym typeface="Arial Italics"/>
                </a:rPr>
                <a:t>Densité</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modélisée</a:t>
              </a:r>
              <a:r>
                <a:rPr lang="en-US" sz="876" dirty="0">
                  <a:solidFill>
                    <a:srgbClr val="000000"/>
                  </a:solidFill>
                  <a:latin typeface="Arial Italics"/>
                  <a:ea typeface="Arial Italics"/>
                  <a:cs typeface="Arial Italics"/>
                  <a:sym typeface="Arial Italics"/>
                </a:rPr>
                <a:t> de </a:t>
              </a:r>
              <a:r>
                <a:rPr lang="en-US" sz="876" dirty="0" err="1">
                  <a:solidFill>
                    <a:srgbClr val="000000"/>
                  </a:solidFill>
                  <a:latin typeface="Arial Italics"/>
                  <a:ea typeface="Arial Italics"/>
                  <a:cs typeface="Arial Italics"/>
                  <a:sym typeface="Arial Italics"/>
                </a:rPr>
                <a:t>jeunes</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pousses</a:t>
              </a:r>
              <a:r>
                <a:rPr lang="en-US" sz="876" dirty="0">
                  <a:solidFill>
                    <a:srgbClr val="000000"/>
                  </a:solidFill>
                  <a:latin typeface="Arial Italics"/>
                  <a:ea typeface="Arial Italics"/>
                  <a:cs typeface="Arial Italics"/>
                  <a:sym typeface="Arial Italics"/>
                </a:rPr>
                <a:t> dans la forêt de </a:t>
              </a:r>
              <a:r>
                <a:rPr lang="en-US" sz="876" dirty="0" err="1">
                  <a:solidFill>
                    <a:srgbClr val="000000"/>
                  </a:solidFill>
                  <a:latin typeface="Arial Italics"/>
                  <a:ea typeface="Arial Italics"/>
                  <a:cs typeface="Arial Italics"/>
                  <a:sym typeface="Arial Italics"/>
                </a:rPr>
                <a:t>l’Aletsch</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en</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fonction</a:t>
              </a:r>
              <a:r>
                <a:rPr lang="en-US" sz="876" dirty="0">
                  <a:solidFill>
                    <a:srgbClr val="000000"/>
                  </a:solidFill>
                  <a:latin typeface="Arial Italics"/>
                  <a:ea typeface="Arial Italics"/>
                  <a:cs typeface="Arial Italics"/>
                  <a:sym typeface="Arial Italics"/>
                </a:rPr>
                <a:t> a) de la distance entre les </a:t>
              </a:r>
              <a:r>
                <a:rPr lang="en-US" sz="876" dirty="0" err="1">
                  <a:solidFill>
                    <a:srgbClr val="000000"/>
                  </a:solidFill>
                  <a:latin typeface="Arial Italics"/>
                  <a:ea typeface="Arial Italics"/>
                  <a:cs typeface="Arial Italics"/>
                  <a:sym typeface="Arial Italics"/>
                </a:rPr>
                <a:t>différents</a:t>
              </a:r>
              <a:r>
                <a:rPr lang="en-US" sz="876" dirty="0">
                  <a:solidFill>
                    <a:srgbClr val="000000"/>
                  </a:solidFill>
                  <a:latin typeface="Arial Italics"/>
                  <a:ea typeface="Arial Italics"/>
                  <a:cs typeface="Arial Italics"/>
                  <a:sym typeface="Arial Italics"/>
                </a:rPr>
                <a:t> sites </a:t>
              </a:r>
              <a:r>
                <a:rPr lang="en-US" sz="876" dirty="0" err="1">
                  <a:solidFill>
                    <a:srgbClr val="000000"/>
                  </a:solidFill>
                  <a:latin typeface="Arial Italics"/>
                  <a:ea typeface="Arial Italics"/>
                  <a:cs typeface="Arial Italics"/>
                  <a:sym typeface="Arial Italics"/>
                </a:rPr>
                <a:t>étudiés</a:t>
              </a:r>
              <a:r>
                <a:rPr lang="en-US" sz="876" dirty="0">
                  <a:solidFill>
                    <a:srgbClr val="000000"/>
                  </a:solidFill>
                  <a:latin typeface="Arial Italics"/>
                  <a:ea typeface="Arial Italics"/>
                  <a:cs typeface="Arial Italics"/>
                  <a:sym typeface="Arial Italics"/>
                </a:rPr>
                <a:t> (N = 149) et le chemin de </a:t>
              </a:r>
              <a:r>
                <a:rPr lang="en-US" sz="876" dirty="0" err="1">
                  <a:solidFill>
                    <a:srgbClr val="000000"/>
                  </a:solidFill>
                  <a:latin typeface="Arial Italics"/>
                  <a:ea typeface="Arial Italics"/>
                  <a:cs typeface="Arial Italics"/>
                  <a:sym typeface="Arial Italics"/>
                </a:rPr>
                <a:t>randonnée</a:t>
              </a:r>
              <a:r>
                <a:rPr lang="en-US" sz="876" dirty="0">
                  <a:solidFill>
                    <a:srgbClr val="000000"/>
                  </a:solidFill>
                  <a:latin typeface="Arial Italics"/>
                  <a:ea typeface="Arial Italics"/>
                  <a:cs typeface="Arial Italics"/>
                  <a:sym typeface="Arial Italics"/>
                </a:rPr>
                <a:t> le plus </a:t>
              </a:r>
              <a:r>
                <a:rPr lang="en-US" sz="876" dirty="0" err="1">
                  <a:solidFill>
                    <a:srgbClr val="000000"/>
                  </a:solidFill>
                  <a:latin typeface="Arial Italics"/>
                  <a:ea typeface="Arial Italics"/>
                  <a:cs typeface="Arial Italics"/>
                  <a:sym typeface="Arial Italics"/>
                </a:rPr>
                <a:t>porche</a:t>
              </a:r>
              <a:r>
                <a:rPr lang="en-US" sz="876" dirty="0">
                  <a:solidFill>
                    <a:srgbClr val="000000"/>
                  </a:solidFill>
                  <a:latin typeface="Arial Italics"/>
                  <a:ea typeface="Arial Italics"/>
                  <a:cs typeface="Arial Italics"/>
                  <a:sym typeface="Arial Italics"/>
                </a:rPr>
                <a:t> et b) du </a:t>
              </a:r>
              <a:r>
                <a:rPr lang="en-US" sz="876" dirty="0" err="1">
                  <a:solidFill>
                    <a:srgbClr val="000000"/>
                  </a:solidFill>
                  <a:latin typeface="Arial Italics"/>
                  <a:ea typeface="Arial Italics"/>
                  <a:cs typeface="Arial Italics"/>
                  <a:sym typeface="Arial Italics"/>
                </a:rPr>
                <a:t>nombre</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respectif</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d’heures</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d’ensoleillement</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en</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juin</a:t>
              </a:r>
              <a:r>
                <a:rPr lang="en-US" sz="876" dirty="0">
                  <a:solidFill>
                    <a:srgbClr val="000000"/>
                  </a:solidFill>
                  <a:latin typeface="Arial Italics"/>
                  <a:ea typeface="Arial Italics"/>
                  <a:cs typeface="Arial Italics"/>
                  <a:sym typeface="Arial Italics"/>
                </a:rPr>
                <a:t>. Les sites </a:t>
              </a:r>
              <a:r>
                <a:rPr lang="en-US" sz="876" dirty="0" err="1">
                  <a:solidFill>
                    <a:srgbClr val="000000"/>
                  </a:solidFill>
                  <a:latin typeface="Arial Italics"/>
                  <a:ea typeface="Arial Italics"/>
                  <a:cs typeface="Arial Italics"/>
                  <a:sym typeface="Arial Italics"/>
                </a:rPr>
                <a:t>proches</a:t>
              </a:r>
              <a:r>
                <a:rPr lang="en-US" sz="876" dirty="0">
                  <a:solidFill>
                    <a:srgbClr val="000000"/>
                  </a:solidFill>
                  <a:latin typeface="Arial Italics"/>
                  <a:ea typeface="Arial Italics"/>
                  <a:cs typeface="Arial Italics"/>
                  <a:sym typeface="Arial Italics"/>
                </a:rPr>
                <a:t> du chemin et </a:t>
              </a:r>
              <a:r>
                <a:rPr lang="en-US" sz="876" dirty="0" err="1">
                  <a:solidFill>
                    <a:srgbClr val="000000"/>
                  </a:solidFill>
                  <a:latin typeface="Arial Italics"/>
                  <a:ea typeface="Arial Italics"/>
                  <a:cs typeface="Arial Italics"/>
                  <a:sym typeface="Arial Italics"/>
                </a:rPr>
                <a:t>ensoleillés</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présentent</a:t>
              </a:r>
              <a:r>
                <a:rPr lang="en-US" sz="876" dirty="0">
                  <a:solidFill>
                    <a:srgbClr val="000000"/>
                  </a:solidFill>
                  <a:latin typeface="Arial Italics"/>
                  <a:ea typeface="Arial Italics"/>
                  <a:cs typeface="Arial Italics"/>
                  <a:sym typeface="Arial Italics"/>
                </a:rPr>
                <a:t> des </a:t>
              </a:r>
              <a:r>
                <a:rPr lang="en-US" sz="876" dirty="0" err="1">
                  <a:solidFill>
                    <a:srgbClr val="000000"/>
                  </a:solidFill>
                  <a:latin typeface="Arial Italics"/>
                  <a:ea typeface="Arial Italics"/>
                  <a:cs typeface="Arial Italics"/>
                  <a:sym typeface="Arial Italics"/>
                </a:rPr>
                <a:t>densités</a:t>
              </a:r>
              <a:r>
                <a:rPr lang="en-US" sz="876" dirty="0">
                  <a:solidFill>
                    <a:srgbClr val="000000"/>
                  </a:solidFill>
                  <a:latin typeface="Arial Italics"/>
                  <a:ea typeface="Arial Italics"/>
                  <a:cs typeface="Arial Italics"/>
                  <a:sym typeface="Arial Italics"/>
                </a:rPr>
                <a:t> de </a:t>
              </a:r>
              <a:r>
                <a:rPr lang="en-US" sz="876" dirty="0" err="1">
                  <a:solidFill>
                    <a:srgbClr val="000000"/>
                  </a:solidFill>
                  <a:latin typeface="Arial Italics"/>
                  <a:ea typeface="Arial Italics"/>
                  <a:cs typeface="Arial Italics"/>
                  <a:sym typeface="Arial Italics"/>
                </a:rPr>
                <a:t>jeunes</a:t>
              </a:r>
              <a:r>
                <a:rPr lang="en-US" sz="876" dirty="0">
                  <a:solidFill>
                    <a:srgbClr val="000000"/>
                  </a:solidFill>
                  <a:latin typeface="Arial Italics"/>
                  <a:ea typeface="Arial Italics"/>
                  <a:cs typeface="Arial Italics"/>
                  <a:sym typeface="Arial Italics"/>
                </a:rPr>
                <a:t> </a:t>
              </a:r>
              <a:r>
                <a:rPr lang="en-US" sz="876" dirty="0" err="1">
                  <a:solidFill>
                    <a:srgbClr val="000000"/>
                  </a:solidFill>
                  <a:latin typeface="Arial Italics"/>
                  <a:ea typeface="Arial Italics"/>
                  <a:cs typeface="Arial Italics"/>
                  <a:sym typeface="Arial Italics"/>
                </a:rPr>
                <a:t>pousses</a:t>
              </a:r>
              <a:r>
                <a:rPr lang="en-US" sz="876" dirty="0">
                  <a:solidFill>
                    <a:srgbClr val="000000"/>
                  </a:solidFill>
                  <a:latin typeface="Arial Italics"/>
                  <a:ea typeface="Arial Italics"/>
                  <a:cs typeface="Arial Italics"/>
                  <a:sym typeface="Arial Italics"/>
                </a:rPr>
                <a:t> plus </a:t>
              </a:r>
              <a:r>
                <a:rPr lang="en-US" sz="876" dirty="0" err="1">
                  <a:solidFill>
                    <a:srgbClr val="000000"/>
                  </a:solidFill>
                  <a:latin typeface="Arial Italics"/>
                  <a:ea typeface="Arial Italics"/>
                  <a:cs typeface="Arial Italics"/>
                  <a:sym typeface="Arial Italics"/>
                </a:rPr>
                <a:t>élevées</a:t>
              </a:r>
              <a:r>
                <a:rPr lang="en-US" sz="876" dirty="0">
                  <a:solidFill>
                    <a:srgbClr val="000000"/>
                  </a:solidFill>
                  <a:latin typeface="Arial Italics"/>
                  <a:ea typeface="Arial Italics"/>
                  <a:cs typeface="Arial Italics"/>
                  <a:sym typeface="Arial Italics"/>
                </a:rPr>
                <a:t>.</a:t>
              </a:r>
            </a:p>
          </p:txBody>
        </p:sp>
      </p:grpSp>
      <p:grpSp>
        <p:nvGrpSpPr>
          <p:cNvPr id="35" name="Group 35"/>
          <p:cNvGrpSpPr/>
          <p:nvPr/>
        </p:nvGrpSpPr>
        <p:grpSpPr>
          <a:xfrm rot="-5400000">
            <a:off x="12536622" y="7078704"/>
            <a:ext cx="2241129" cy="251333"/>
            <a:chOff x="0" y="0"/>
            <a:chExt cx="590256" cy="66195"/>
          </a:xfrm>
        </p:grpSpPr>
        <p:sp>
          <p:nvSpPr>
            <p:cNvPr id="36" name="Freeform 36"/>
            <p:cNvSpPr/>
            <p:nvPr/>
          </p:nvSpPr>
          <p:spPr>
            <a:xfrm>
              <a:off x="0" y="0"/>
              <a:ext cx="590256" cy="66195"/>
            </a:xfrm>
            <a:custGeom>
              <a:avLst/>
              <a:gdLst/>
              <a:ahLst/>
              <a:cxnLst/>
              <a:rect l="l" t="t" r="r" b="b"/>
              <a:pathLst>
                <a:path w="590256" h="66195">
                  <a:moveTo>
                    <a:pt x="0" y="0"/>
                  </a:moveTo>
                  <a:lnTo>
                    <a:pt x="590256" y="0"/>
                  </a:lnTo>
                  <a:lnTo>
                    <a:pt x="590256" y="66195"/>
                  </a:lnTo>
                  <a:lnTo>
                    <a:pt x="0" y="66195"/>
                  </a:lnTo>
                  <a:close/>
                </a:path>
              </a:pathLst>
            </a:custGeom>
            <a:solidFill>
              <a:srgbClr val="FFFFFF"/>
            </a:solidFill>
          </p:spPr>
          <p:txBody>
            <a:bodyPr/>
            <a:lstStyle/>
            <a:p>
              <a:endParaRPr lang="de-CH"/>
            </a:p>
          </p:txBody>
        </p:sp>
        <p:sp>
          <p:nvSpPr>
            <p:cNvPr id="37" name="TextBox 37"/>
            <p:cNvSpPr txBox="1"/>
            <p:nvPr/>
          </p:nvSpPr>
          <p:spPr>
            <a:xfrm>
              <a:off x="0" y="-19050"/>
              <a:ext cx="590256" cy="85245"/>
            </a:xfrm>
            <a:prstGeom prst="rect">
              <a:avLst/>
            </a:prstGeom>
          </p:spPr>
          <p:txBody>
            <a:bodyPr lIns="50800" tIns="50800" rIns="50800" bIns="50800" rtlCol="0" anchor="ctr"/>
            <a:lstStyle/>
            <a:p>
              <a:pPr algn="ctr">
                <a:lnSpc>
                  <a:spcPts val="1172"/>
                </a:lnSpc>
              </a:pPr>
              <a:r>
                <a:rPr lang="en-US" sz="976">
                  <a:solidFill>
                    <a:srgbClr val="000000"/>
                  </a:solidFill>
                  <a:latin typeface="Arial Bold"/>
                  <a:ea typeface="Arial Bold"/>
                  <a:cs typeface="Arial Bold"/>
                  <a:sym typeface="Arial Bold"/>
                </a:rPr>
                <a:t>Jeunes pousses (arbres/ha)</a:t>
              </a:r>
            </a:p>
          </p:txBody>
        </p:sp>
      </p:grpSp>
      <p:grpSp>
        <p:nvGrpSpPr>
          <p:cNvPr id="38" name="Group 38"/>
          <p:cNvGrpSpPr/>
          <p:nvPr/>
        </p:nvGrpSpPr>
        <p:grpSpPr>
          <a:xfrm>
            <a:off x="11325555" y="8550643"/>
            <a:ext cx="2241129" cy="251333"/>
            <a:chOff x="0" y="0"/>
            <a:chExt cx="590256" cy="66195"/>
          </a:xfrm>
        </p:grpSpPr>
        <p:sp>
          <p:nvSpPr>
            <p:cNvPr id="39" name="Freeform 39"/>
            <p:cNvSpPr/>
            <p:nvPr/>
          </p:nvSpPr>
          <p:spPr>
            <a:xfrm>
              <a:off x="0" y="0"/>
              <a:ext cx="590256" cy="66195"/>
            </a:xfrm>
            <a:custGeom>
              <a:avLst/>
              <a:gdLst/>
              <a:ahLst/>
              <a:cxnLst/>
              <a:rect l="l" t="t" r="r" b="b"/>
              <a:pathLst>
                <a:path w="590256" h="66195">
                  <a:moveTo>
                    <a:pt x="0" y="0"/>
                  </a:moveTo>
                  <a:lnTo>
                    <a:pt x="590256" y="0"/>
                  </a:lnTo>
                  <a:lnTo>
                    <a:pt x="590256" y="66195"/>
                  </a:lnTo>
                  <a:lnTo>
                    <a:pt x="0" y="66195"/>
                  </a:lnTo>
                  <a:close/>
                </a:path>
              </a:pathLst>
            </a:custGeom>
            <a:solidFill>
              <a:srgbClr val="FFFFFF"/>
            </a:solidFill>
          </p:spPr>
          <p:txBody>
            <a:bodyPr/>
            <a:lstStyle/>
            <a:p>
              <a:endParaRPr lang="de-CH"/>
            </a:p>
          </p:txBody>
        </p:sp>
        <p:sp>
          <p:nvSpPr>
            <p:cNvPr id="40" name="TextBox 40"/>
            <p:cNvSpPr txBox="1"/>
            <p:nvPr/>
          </p:nvSpPr>
          <p:spPr>
            <a:xfrm>
              <a:off x="0" y="-19050"/>
              <a:ext cx="590256" cy="85245"/>
            </a:xfrm>
            <a:prstGeom prst="rect">
              <a:avLst/>
            </a:prstGeom>
          </p:spPr>
          <p:txBody>
            <a:bodyPr lIns="50800" tIns="50800" rIns="50800" bIns="50800" rtlCol="0" anchor="ctr"/>
            <a:lstStyle/>
            <a:p>
              <a:pPr algn="ctr">
                <a:lnSpc>
                  <a:spcPts val="1052"/>
                </a:lnSpc>
              </a:pPr>
              <a:r>
                <a:rPr lang="en-US" sz="876">
                  <a:solidFill>
                    <a:srgbClr val="000000"/>
                  </a:solidFill>
                  <a:latin typeface="Arial"/>
                  <a:ea typeface="Arial"/>
                  <a:cs typeface="Arial"/>
                  <a:sym typeface="Arial"/>
                </a:rPr>
                <a:t>Distance du chemain</a:t>
              </a:r>
            </a:p>
          </p:txBody>
        </p:sp>
      </p:grpSp>
      <p:grpSp>
        <p:nvGrpSpPr>
          <p:cNvPr id="41" name="Group 41"/>
          <p:cNvGrpSpPr/>
          <p:nvPr/>
        </p:nvGrpSpPr>
        <p:grpSpPr>
          <a:xfrm>
            <a:off x="14037442" y="8550643"/>
            <a:ext cx="2218155" cy="251333"/>
            <a:chOff x="0" y="0"/>
            <a:chExt cx="584205" cy="66195"/>
          </a:xfrm>
        </p:grpSpPr>
        <p:sp>
          <p:nvSpPr>
            <p:cNvPr id="42" name="Freeform 42"/>
            <p:cNvSpPr/>
            <p:nvPr/>
          </p:nvSpPr>
          <p:spPr>
            <a:xfrm>
              <a:off x="0" y="0"/>
              <a:ext cx="584205" cy="66195"/>
            </a:xfrm>
            <a:custGeom>
              <a:avLst/>
              <a:gdLst/>
              <a:ahLst/>
              <a:cxnLst/>
              <a:rect l="l" t="t" r="r" b="b"/>
              <a:pathLst>
                <a:path w="584205" h="66195">
                  <a:moveTo>
                    <a:pt x="0" y="0"/>
                  </a:moveTo>
                  <a:lnTo>
                    <a:pt x="584205" y="0"/>
                  </a:lnTo>
                  <a:lnTo>
                    <a:pt x="584205" y="66195"/>
                  </a:lnTo>
                  <a:lnTo>
                    <a:pt x="0" y="66195"/>
                  </a:lnTo>
                  <a:close/>
                </a:path>
              </a:pathLst>
            </a:custGeom>
            <a:solidFill>
              <a:srgbClr val="FFFFFF"/>
            </a:solidFill>
          </p:spPr>
          <p:txBody>
            <a:bodyPr/>
            <a:lstStyle/>
            <a:p>
              <a:endParaRPr lang="de-CH"/>
            </a:p>
          </p:txBody>
        </p:sp>
        <p:sp>
          <p:nvSpPr>
            <p:cNvPr id="43" name="TextBox 43"/>
            <p:cNvSpPr txBox="1"/>
            <p:nvPr/>
          </p:nvSpPr>
          <p:spPr>
            <a:xfrm>
              <a:off x="0" y="-19050"/>
              <a:ext cx="584205" cy="85245"/>
            </a:xfrm>
            <a:prstGeom prst="rect">
              <a:avLst/>
            </a:prstGeom>
          </p:spPr>
          <p:txBody>
            <a:bodyPr lIns="50800" tIns="50800" rIns="50800" bIns="50800" rtlCol="0" anchor="ctr"/>
            <a:lstStyle/>
            <a:p>
              <a:pPr algn="ctr">
                <a:lnSpc>
                  <a:spcPts val="1052"/>
                </a:lnSpc>
              </a:pPr>
              <a:r>
                <a:rPr lang="en-US" sz="876">
                  <a:solidFill>
                    <a:srgbClr val="000000"/>
                  </a:solidFill>
                  <a:latin typeface="Arial"/>
                  <a:ea typeface="Arial"/>
                  <a:cs typeface="Arial"/>
                  <a:sym typeface="Arial"/>
                </a:rPr>
                <a:t>Heures d’ensoleillement par jour de juin (h)</a:t>
              </a:r>
            </a:p>
          </p:txBody>
        </p:sp>
      </p:grpSp>
      <p:grpSp>
        <p:nvGrpSpPr>
          <p:cNvPr id="44" name="Group 44"/>
          <p:cNvGrpSpPr/>
          <p:nvPr/>
        </p:nvGrpSpPr>
        <p:grpSpPr>
          <a:xfrm>
            <a:off x="1945070" y="8893792"/>
            <a:ext cx="1209479" cy="364508"/>
            <a:chOff x="0" y="0"/>
            <a:chExt cx="318546" cy="96002"/>
          </a:xfrm>
        </p:grpSpPr>
        <p:sp>
          <p:nvSpPr>
            <p:cNvPr id="45" name="Freeform 45"/>
            <p:cNvSpPr/>
            <p:nvPr/>
          </p:nvSpPr>
          <p:spPr>
            <a:xfrm>
              <a:off x="0" y="0"/>
              <a:ext cx="318546" cy="96002"/>
            </a:xfrm>
            <a:custGeom>
              <a:avLst/>
              <a:gdLst/>
              <a:ahLst/>
              <a:cxnLst/>
              <a:rect l="l" t="t" r="r" b="b"/>
              <a:pathLst>
                <a:path w="318546" h="96002">
                  <a:moveTo>
                    <a:pt x="0" y="0"/>
                  </a:moveTo>
                  <a:lnTo>
                    <a:pt x="318546" y="0"/>
                  </a:lnTo>
                  <a:lnTo>
                    <a:pt x="318546" y="96002"/>
                  </a:lnTo>
                  <a:lnTo>
                    <a:pt x="0" y="96002"/>
                  </a:lnTo>
                  <a:close/>
                </a:path>
              </a:pathLst>
            </a:custGeom>
            <a:solidFill>
              <a:srgbClr val="FEFEFE"/>
            </a:solidFill>
          </p:spPr>
          <p:txBody>
            <a:bodyPr/>
            <a:lstStyle/>
            <a:p>
              <a:endParaRPr lang="de-CH"/>
            </a:p>
          </p:txBody>
        </p:sp>
        <p:sp>
          <p:nvSpPr>
            <p:cNvPr id="46" name="TextBox 46"/>
            <p:cNvSpPr txBox="1"/>
            <p:nvPr/>
          </p:nvSpPr>
          <p:spPr>
            <a:xfrm>
              <a:off x="0" y="-38100"/>
              <a:ext cx="318546" cy="134102"/>
            </a:xfrm>
            <a:prstGeom prst="rect">
              <a:avLst/>
            </a:prstGeom>
          </p:spPr>
          <p:txBody>
            <a:bodyPr lIns="50800" tIns="50800" rIns="50800" bIns="50800" rtlCol="0" anchor="ctr"/>
            <a:lstStyle/>
            <a:p>
              <a:pPr algn="l">
                <a:lnSpc>
                  <a:spcPts val="1652"/>
                </a:lnSpc>
              </a:pPr>
              <a:r>
                <a:rPr lang="en-US" sz="1376">
                  <a:solidFill>
                    <a:srgbClr val="000000"/>
                  </a:solidFill>
                  <a:latin typeface="Arial"/>
                  <a:ea typeface="Arial"/>
                  <a:cs typeface="Arial"/>
                  <a:sym typeface="Arial"/>
                </a:rPr>
                <a:t>contrôle</a:t>
              </a:r>
            </a:p>
          </p:txBody>
        </p:sp>
      </p:grpSp>
      <p:sp>
        <p:nvSpPr>
          <p:cNvPr id="47" name="TextBox 47"/>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48" name="TextBox 48"/>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49" name="TextBox 49"/>
          <p:cNvSpPr txBox="1"/>
          <p:nvPr/>
        </p:nvSpPr>
        <p:spPr>
          <a:xfrm>
            <a:off x="9131314" y="1073325"/>
            <a:ext cx="8414531" cy="1227772"/>
          </a:xfrm>
          <a:prstGeom prst="rect">
            <a:avLst/>
          </a:prstGeom>
        </p:spPr>
        <p:txBody>
          <a:bodyPr lIns="0" tIns="0" rIns="0" bIns="0" rtlCol="0" anchor="t">
            <a:spAutoFit/>
          </a:bodyPr>
          <a:lstStyle/>
          <a:p>
            <a:pPr marL="458205" lvl="1" indent="-229102" algn="l">
              <a:lnSpc>
                <a:spcPts val="4320"/>
              </a:lnSpc>
              <a:buFont typeface="Arial"/>
              <a:buChar char="•"/>
            </a:pPr>
            <a:r>
              <a:rPr lang="en-US" sz="3600">
                <a:solidFill>
                  <a:srgbClr val="000000"/>
                </a:solidFill>
                <a:latin typeface="Arial"/>
                <a:ea typeface="Arial"/>
                <a:cs typeface="Arial"/>
                <a:sym typeface="Arial"/>
              </a:rPr>
              <a:t>La faune sauvage est UN facteur dans le rajeunissement des forêts</a:t>
            </a:r>
          </a:p>
        </p:txBody>
      </p:sp>
      <p:sp>
        <p:nvSpPr>
          <p:cNvPr id="50" name="TextBox 50"/>
          <p:cNvSpPr txBox="1"/>
          <p:nvPr/>
        </p:nvSpPr>
        <p:spPr>
          <a:xfrm>
            <a:off x="9131314" y="2898457"/>
            <a:ext cx="8414531" cy="1770697"/>
          </a:xfrm>
          <a:prstGeom prst="rect">
            <a:avLst/>
          </a:prstGeom>
        </p:spPr>
        <p:txBody>
          <a:bodyPr lIns="0" tIns="0" rIns="0" bIns="0" rtlCol="0" anchor="t">
            <a:spAutoFit/>
          </a:bodyPr>
          <a:lstStyle/>
          <a:p>
            <a:pPr marL="458205" lvl="1" indent="-229102" algn="l">
              <a:lnSpc>
                <a:spcPts val="4320"/>
              </a:lnSpc>
              <a:buFont typeface="Arial"/>
              <a:buChar char="•"/>
            </a:pPr>
            <a:r>
              <a:rPr lang="en-US" sz="3600">
                <a:solidFill>
                  <a:srgbClr val="000000"/>
                </a:solidFill>
                <a:latin typeface="Arial"/>
                <a:ea typeface="Arial"/>
                <a:cs typeface="Arial"/>
                <a:sym typeface="Arial"/>
              </a:rPr>
              <a:t>La pression de l’abroutissement n’a PAS à dépendre de la population du gibier</a:t>
            </a:r>
          </a:p>
        </p:txBody>
      </p:sp>
      <p:sp>
        <p:nvSpPr>
          <p:cNvPr id="51" name="TextBox 51"/>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52" name="TextBox 52"/>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53" name="TextBox 53"/>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Procédure de planification de la chasse</a:t>
            </a:r>
          </a:p>
        </p:txBody>
      </p:sp>
      <p:grpSp>
        <p:nvGrpSpPr>
          <p:cNvPr id="54" name="Group 54"/>
          <p:cNvGrpSpPr/>
          <p:nvPr/>
        </p:nvGrpSpPr>
        <p:grpSpPr>
          <a:xfrm>
            <a:off x="3462393" y="8893792"/>
            <a:ext cx="1087194" cy="364508"/>
            <a:chOff x="0" y="0"/>
            <a:chExt cx="286339" cy="96002"/>
          </a:xfrm>
        </p:grpSpPr>
        <p:sp>
          <p:nvSpPr>
            <p:cNvPr id="55" name="Freeform 55"/>
            <p:cNvSpPr/>
            <p:nvPr/>
          </p:nvSpPr>
          <p:spPr>
            <a:xfrm>
              <a:off x="0" y="0"/>
              <a:ext cx="286339" cy="96002"/>
            </a:xfrm>
            <a:custGeom>
              <a:avLst/>
              <a:gdLst/>
              <a:ahLst/>
              <a:cxnLst/>
              <a:rect l="l" t="t" r="r" b="b"/>
              <a:pathLst>
                <a:path w="286339" h="96002">
                  <a:moveTo>
                    <a:pt x="0" y="0"/>
                  </a:moveTo>
                  <a:lnTo>
                    <a:pt x="286339" y="0"/>
                  </a:lnTo>
                  <a:lnTo>
                    <a:pt x="286339" y="96002"/>
                  </a:lnTo>
                  <a:lnTo>
                    <a:pt x="0" y="96002"/>
                  </a:lnTo>
                  <a:close/>
                </a:path>
              </a:pathLst>
            </a:custGeom>
            <a:solidFill>
              <a:srgbClr val="FEFEFE"/>
            </a:solidFill>
          </p:spPr>
          <p:txBody>
            <a:bodyPr/>
            <a:lstStyle/>
            <a:p>
              <a:endParaRPr lang="de-CH"/>
            </a:p>
          </p:txBody>
        </p:sp>
        <p:sp>
          <p:nvSpPr>
            <p:cNvPr id="56" name="TextBox 56"/>
            <p:cNvSpPr txBox="1"/>
            <p:nvPr/>
          </p:nvSpPr>
          <p:spPr>
            <a:xfrm>
              <a:off x="0" y="-38100"/>
              <a:ext cx="286339" cy="134102"/>
            </a:xfrm>
            <a:prstGeom prst="rect">
              <a:avLst/>
            </a:prstGeom>
          </p:spPr>
          <p:txBody>
            <a:bodyPr lIns="50800" tIns="50800" rIns="50800" bIns="50800" rtlCol="0" anchor="ctr"/>
            <a:lstStyle/>
            <a:p>
              <a:pPr algn="l">
                <a:lnSpc>
                  <a:spcPts val="1652"/>
                </a:lnSpc>
              </a:pPr>
              <a:r>
                <a:rPr lang="en-US" sz="1376">
                  <a:solidFill>
                    <a:srgbClr val="000000"/>
                  </a:solidFill>
                  <a:latin typeface="Arial"/>
                  <a:ea typeface="Arial"/>
                  <a:cs typeface="Arial"/>
                  <a:sym typeface="Arial"/>
                </a:rPr>
                <a:t>planification</a:t>
              </a:r>
            </a:p>
          </p:txBody>
        </p:sp>
      </p:grpSp>
      <p:grpSp>
        <p:nvGrpSpPr>
          <p:cNvPr id="57" name="Group 57"/>
          <p:cNvGrpSpPr/>
          <p:nvPr/>
        </p:nvGrpSpPr>
        <p:grpSpPr>
          <a:xfrm>
            <a:off x="4914580" y="8893792"/>
            <a:ext cx="1477143" cy="364508"/>
            <a:chOff x="0" y="0"/>
            <a:chExt cx="389042" cy="96002"/>
          </a:xfrm>
        </p:grpSpPr>
        <p:sp>
          <p:nvSpPr>
            <p:cNvPr id="58" name="Freeform 58"/>
            <p:cNvSpPr/>
            <p:nvPr/>
          </p:nvSpPr>
          <p:spPr>
            <a:xfrm>
              <a:off x="0" y="0"/>
              <a:ext cx="389042" cy="96002"/>
            </a:xfrm>
            <a:custGeom>
              <a:avLst/>
              <a:gdLst/>
              <a:ahLst/>
              <a:cxnLst/>
              <a:rect l="l" t="t" r="r" b="b"/>
              <a:pathLst>
                <a:path w="389042" h="96002">
                  <a:moveTo>
                    <a:pt x="0" y="0"/>
                  </a:moveTo>
                  <a:lnTo>
                    <a:pt x="389042" y="0"/>
                  </a:lnTo>
                  <a:lnTo>
                    <a:pt x="389042" y="96002"/>
                  </a:lnTo>
                  <a:lnTo>
                    <a:pt x="0" y="96002"/>
                  </a:lnTo>
                  <a:close/>
                </a:path>
              </a:pathLst>
            </a:custGeom>
            <a:solidFill>
              <a:srgbClr val="FEFEFE"/>
            </a:solidFill>
          </p:spPr>
          <p:txBody>
            <a:bodyPr/>
            <a:lstStyle/>
            <a:p>
              <a:endParaRPr lang="de-CH"/>
            </a:p>
          </p:txBody>
        </p:sp>
        <p:sp>
          <p:nvSpPr>
            <p:cNvPr id="59" name="TextBox 59"/>
            <p:cNvSpPr txBox="1"/>
            <p:nvPr/>
          </p:nvSpPr>
          <p:spPr>
            <a:xfrm>
              <a:off x="0" y="-38100"/>
              <a:ext cx="389042" cy="134102"/>
            </a:xfrm>
            <a:prstGeom prst="rect">
              <a:avLst/>
            </a:prstGeom>
          </p:spPr>
          <p:txBody>
            <a:bodyPr lIns="50800" tIns="50800" rIns="50800" bIns="50800" rtlCol="0" anchor="ctr"/>
            <a:lstStyle/>
            <a:p>
              <a:pPr algn="l">
                <a:lnSpc>
                  <a:spcPts val="1652"/>
                </a:lnSpc>
              </a:pPr>
              <a:r>
                <a:rPr lang="en-US" sz="1376">
                  <a:solidFill>
                    <a:srgbClr val="000000"/>
                  </a:solidFill>
                  <a:latin typeface="Arial"/>
                  <a:ea typeface="Arial"/>
                  <a:cs typeface="Arial"/>
                  <a:sym typeface="Arial"/>
                </a:rPr>
                <a:t>mise en oeuvre</a:t>
              </a:r>
            </a:p>
          </p:txBody>
        </p:sp>
      </p:grpSp>
      <p:grpSp>
        <p:nvGrpSpPr>
          <p:cNvPr id="60" name="Group 60"/>
          <p:cNvGrpSpPr/>
          <p:nvPr/>
        </p:nvGrpSpPr>
        <p:grpSpPr>
          <a:xfrm>
            <a:off x="10946294" y="4927852"/>
            <a:ext cx="5309302" cy="797941"/>
            <a:chOff x="0" y="0"/>
            <a:chExt cx="1398335" cy="210157"/>
          </a:xfrm>
        </p:grpSpPr>
        <p:sp>
          <p:nvSpPr>
            <p:cNvPr id="61" name="Freeform 61"/>
            <p:cNvSpPr/>
            <p:nvPr/>
          </p:nvSpPr>
          <p:spPr>
            <a:xfrm>
              <a:off x="0" y="0"/>
              <a:ext cx="1398335" cy="210157"/>
            </a:xfrm>
            <a:custGeom>
              <a:avLst/>
              <a:gdLst/>
              <a:ahLst/>
              <a:cxnLst/>
              <a:rect l="l" t="t" r="r" b="b"/>
              <a:pathLst>
                <a:path w="1398335" h="210157">
                  <a:moveTo>
                    <a:pt x="0" y="0"/>
                  </a:moveTo>
                  <a:lnTo>
                    <a:pt x="1398335" y="0"/>
                  </a:lnTo>
                  <a:lnTo>
                    <a:pt x="1398335" y="210157"/>
                  </a:lnTo>
                  <a:lnTo>
                    <a:pt x="0" y="210157"/>
                  </a:lnTo>
                  <a:close/>
                </a:path>
              </a:pathLst>
            </a:custGeom>
            <a:solidFill>
              <a:srgbClr val="FFFFFF"/>
            </a:solidFill>
          </p:spPr>
          <p:txBody>
            <a:bodyPr/>
            <a:lstStyle/>
            <a:p>
              <a:endParaRPr lang="de-CH"/>
            </a:p>
          </p:txBody>
        </p:sp>
        <p:sp>
          <p:nvSpPr>
            <p:cNvPr id="62" name="TextBox 62"/>
            <p:cNvSpPr txBox="1"/>
            <p:nvPr/>
          </p:nvSpPr>
          <p:spPr>
            <a:xfrm>
              <a:off x="0" y="-47625"/>
              <a:ext cx="1398335" cy="257782"/>
            </a:xfrm>
            <a:prstGeom prst="rect">
              <a:avLst/>
            </a:prstGeom>
          </p:spPr>
          <p:txBody>
            <a:bodyPr lIns="50800" tIns="50800" rIns="50800" bIns="50800" rtlCol="0" anchor="ctr"/>
            <a:lstStyle/>
            <a:p>
              <a:pPr algn="l">
                <a:lnSpc>
                  <a:spcPts val="2132"/>
                </a:lnSpc>
              </a:pPr>
              <a:r>
                <a:rPr lang="en-US" sz="1776">
                  <a:solidFill>
                    <a:srgbClr val="184381"/>
                  </a:solidFill>
                  <a:latin typeface="Arial Bold"/>
                  <a:ea typeface="Arial Bold"/>
                  <a:cs typeface="Arial Bold"/>
                  <a:sym typeface="Arial Bold"/>
                </a:rPr>
                <a:t>Interactions forêt-gibier dans la forêt d’Aletsch (district franc fédéral et réserve naturelle)</a:t>
              </a:r>
            </a:p>
            <a:p>
              <a:pPr algn="ctr">
                <a:lnSpc>
                  <a:spcPts val="1172"/>
                </a:lnSpc>
              </a:pPr>
              <a:endParaRPr lang="en-US" sz="1776">
                <a:solidFill>
                  <a:srgbClr val="184381"/>
                </a:solidFill>
                <a:latin typeface="Arial Bold"/>
                <a:ea typeface="Arial Bold"/>
                <a:cs typeface="Arial Bold"/>
                <a:sym typeface="Arial Bold"/>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3" name="Freeform 3"/>
          <p:cNvSpPr/>
          <p:nvPr/>
        </p:nvSpPr>
        <p:spPr>
          <a:xfrm>
            <a:off x="2616078" y="4158892"/>
            <a:ext cx="12174834" cy="3222183"/>
          </a:xfrm>
          <a:custGeom>
            <a:avLst/>
            <a:gdLst/>
            <a:ahLst/>
            <a:cxnLst/>
            <a:rect l="l" t="t" r="r" b="b"/>
            <a:pathLst>
              <a:path w="12174834" h="3222183">
                <a:moveTo>
                  <a:pt x="0" y="0"/>
                </a:moveTo>
                <a:lnTo>
                  <a:pt x="12174834" y="0"/>
                </a:lnTo>
                <a:lnTo>
                  <a:pt x="12174834" y="3222183"/>
                </a:lnTo>
                <a:lnTo>
                  <a:pt x="0" y="3222183"/>
                </a:lnTo>
                <a:lnTo>
                  <a:pt x="0" y="0"/>
                </a:lnTo>
                <a:close/>
              </a:path>
            </a:pathLst>
          </a:custGeom>
          <a:blipFill>
            <a:blip r:embed="rId3"/>
            <a:stretch>
              <a:fillRect/>
            </a:stretch>
          </a:blipFill>
        </p:spPr>
        <p:txBody>
          <a:bodyPr/>
          <a:lstStyle/>
          <a:p>
            <a:endParaRPr lang="de-CH"/>
          </a:p>
        </p:txBody>
      </p:sp>
      <p:sp>
        <p:nvSpPr>
          <p:cNvPr id="4" name="TextBox 4"/>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5" name="TextBox 5"/>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6" name="TextBox 6"/>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7" name="TextBox 7"/>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8" name="TextBox 8"/>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 planification de la chasse dans le canton de Saint-Gall</a:t>
            </a:r>
          </a:p>
        </p:txBody>
      </p:sp>
      <p:sp>
        <p:nvSpPr>
          <p:cNvPr id="9" name="TextBox 9"/>
          <p:cNvSpPr txBox="1"/>
          <p:nvPr/>
        </p:nvSpPr>
        <p:spPr>
          <a:xfrm>
            <a:off x="680130" y="1423935"/>
            <a:ext cx="16865714" cy="1257300"/>
          </a:xfrm>
          <a:prstGeom prst="rect">
            <a:avLst/>
          </a:prstGeom>
        </p:spPr>
        <p:txBody>
          <a:bodyPr lIns="0" tIns="0" rIns="0" bIns="0" rtlCol="0" anchor="t">
            <a:spAutoFit/>
          </a:bodyPr>
          <a:lstStyle/>
          <a:p>
            <a:pPr algn="l">
              <a:lnSpc>
                <a:spcPts val="4683"/>
              </a:lnSpc>
            </a:pPr>
            <a:r>
              <a:rPr lang="en-US" sz="3903">
                <a:solidFill>
                  <a:srgbClr val="000000"/>
                </a:solidFill>
                <a:latin typeface="Arial"/>
                <a:ea typeface="Arial"/>
                <a:cs typeface="Arial"/>
                <a:sym typeface="Arial"/>
              </a:rPr>
              <a:t>Impliquer les chasseurs dans le processus (chevreuils et chamois)</a:t>
            </a:r>
          </a:p>
          <a:p>
            <a:pPr algn="l">
              <a:lnSpc>
                <a:spcPts val="4683"/>
              </a:lnSpc>
            </a:pPr>
            <a:r>
              <a:rPr lang="en-US" sz="3903">
                <a:solidFill>
                  <a:srgbClr val="000000"/>
                </a:solidFill>
                <a:latin typeface="Arial"/>
                <a:ea typeface="Arial"/>
                <a:cs typeface="Arial"/>
                <a:sym typeface="Arial"/>
              </a:rPr>
              <a:t>Pour le cerf, au lieu de la société de chasse &gt; communauté de protection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 de planification de la chasse </a:t>
            </a:r>
          </a:p>
          <a:p>
            <a:pPr algn="l">
              <a:lnSpc>
                <a:spcPts val="5063"/>
              </a:lnSpc>
            </a:pPr>
            <a:r>
              <a:rPr lang="en-US" sz="4219">
                <a:solidFill>
                  <a:srgbClr val="000000"/>
                </a:solidFill>
                <a:latin typeface="Arial Bold"/>
                <a:ea typeface="Arial Bold"/>
                <a:cs typeface="Arial Bold"/>
                <a:sym typeface="Arial Bold"/>
              </a:rPr>
              <a:t>dans le canton de Saint-Gall</a:t>
            </a:r>
          </a:p>
        </p:txBody>
      </p:sp>
      <p:sp>
        <p:nvSpPr>
          <p:cNvPr id="8" name="TextBox 8"/>
          <p:cNvSpPr txBox="1"/>
          <p:nvPr/>
        </p:nvSpPr>
        <p:spPr>
          <a:xfrm>
            <a:off x="716783" y="1822807"/>
            <a:ext cx="12419046" cy="1795363"/>
          </a:xfrm>
          <a:prstGeom prst="rect">
            <a:avLst/>
          </a:prstGeom>
        </p:spPr>
        <p:txBody>
          <a:bodyPr lIns="0" tIns="0" rIns="0" bIns="0" rtlCol="0" anchor="t">
            <a:spAutoFit/>
          </a:bodyPr>
          <a:lstStyle/>
          <a:p>
            <a:pPr algn="l">
              <a:lnSpc>
                <a:spcPts val="3544"/>
              </a:lnSpc>
            </a:pPr>
            <a:r>
              <a:rPr lang="en-US" sz="2953" dirty="0">
                <a:solidFill>
                  <a:srgbClr val="000000"/>
                </a:solidFill>
                <a:latin typeface="Arial Bold"/>
                <a:ea typeface="Arial Bold"/>
                <a:cs typeface="Arial Bold"/>
                <a:sym typeface="Arial Bold"/>
              </a:rPr>
              <a:t>Retour </a:t>
            </a:r>
            <a:r>
              <a:rPr lang="en-US" sz="2953" dirty="0" err="1">
                <a:solidFill>
                  <a:srgbClr val="000000"/>
                </a:solidFill>
                <a:latin typeface="Arial Bold"/>
                <a:ea typeface="Arial Bold"/>
                <a:cs typeface="Arial Bold"/>
                <a:sym typeface="Arial Bold"/>
              </a:rPr>
              <a:t>d’information</a:t>
            </a:r>
            <a:r>
              <a:rPr lang="en-US" sz="2953" dirty="0">
                <a:solidFill>
                  <a:srgbClr val="000000"/>
                </a:solidFill>
                <a:latin typeface="Arial Bold"/>
                <a:ea typeface="Arial Bold"/>
                <a:cs typeface="Arial Bold"/>
                <a:sym typeface="Arial Bold"/>
              </a:rPr>
              <a:t> de </a:t>
            </a:r>
            <a:r>
              <a:rPr lang="en-US" sz="2953" dirty="0" err="1">
                <a:solidFill>
                  <a:srgbClr val="000000"/>
                </a:solidFill>
                <a:latin typeface="Arial Bold"/>
                <a:ea typeface="Arial Bold"/>
                <a:cs typeface="Arial Bold"/>
                <a:sym typeface="Arial Bold"/>
              </a:rPr>
              <a:t>l’autorité</a:t>
            </a:r>
            <a:r>
              <a:rPr lang="en-US" sz="2953" dirty="0">
                <a:solidFill>
                  <a:srgbClr val="000000"/>
                </a:solidFill>
                <a:latin typeface="Arial Bold"/>
                <a:ea typeface="Arial Bold"/>
                <a:cs typeface="Arial Bold"/>
                <a:sym typeface="Arial Bold"/>
              </a:rPr>
              <a:t> </a:t>
            </a:r>
            <a:r>
              <a:rPr lang="en-US" sz="2953" dirty="0" err="1">
                <a:solidFill>
                  <a:srgbClr val="000000"/>
                </a:solidFill>
                <a:latin typeface="Arial Bold"/>
                <a:ea typeface="Arial Bold"/>
                <a:cs typeface="Arial Bold"/>
                <a:sym typeface="Arial Bold"/>
              </a:rPr>
              <a:t>forestière</a:t>
            </a:r>
            <a:r>
              <a:rPr lang="en-US" sz="2953" dirty="0">
                <a:solidFill>
                  <a:srgbClr val="000000"/>
                </a:solidFill>
                <a:latin typeface="Arial"/>
                <a:ea typeface="Arial"/>
                <a:cs typeface="Arial"/>
                <a:sym typeface="Arial"/>
              </a:rPr>
              <a:t>:</a:t>
            </a:r>
          </a:p>
          <a:p>
            <a:pPr algn="l">
              <a:lnSpc>
                <a:spcPts val="3544"/>
              </a:lnSpc>
            </a:pPr>
            <a:r>
              <a:rPr lang="en-US" sz="2953" dirty="0" err="1">
                <a:solidFill>
                  <a:srgbClr val="000000"/>
                </a:solidFill>
                <a:latin typeface="Arial"/>
                <a:ea typeface="Arial"/>
                <a:cs typeface="Arial"/>
                <a:sym typeface="Arial"/>
              </a:rPr>
              <a:t>Où</a:t>
            </a:r>
            <a:r>
              <a:rPr lang="en-US" sz="2953" dirty="0">
                <a:solidFill>
                  <a:srgbClr val="000000"/>
                </a:solidFill>
                <a:latin typeface="Arial"/>
                <a:ea typeface="Arial"/>
                <a:cs typeface="Arial"/>
                <a:sym typeface="Arial"/>
              </a:rPr>
              <a:t> y a-t-il des </a:t>
            </a:r>
            <a:r>
              <a:rPr lang="en-US" sz="2953" dirty="0" err="1">
                <a:solidFill>
                  <a:srgbClr val="000000"/>
                </a:solidFill>
                <a:latin typeface="Arial"/>
                <a:ea typeface="Arial"/>
                <a:cs typeface="Arial"/>
                <a:sym typeface="Arial"/>
              </a:rPr>
              <a:t>problèmes</a:t>
            </a:r>
            <a:r>
              <a:rPr lang="en-US" sz="2953" dirty="0">
                <a:solidFill>
                  <a:srgbClr val="000000"/>
                </a:solidFill>
                <a:latin typeface="Arial"/>
                <a:ea typeface="Arial"/>
                <a:cs typeface="Arial"/>
                <a:sym typeface="Arial"/>
              </a:rPr>
              <a:t> de </a:t>
            </a:r>
            <a:r>
              <a:rPr lang="en-US" sz="2953" dirty="0" err="1">
                <a:solidFill>
                  <a:srgbClr val="000000"/>
                </a:solidFill>
                <a:latin typeface="Arial"/>
                <a:ea typeface="Arial"/>
                <a:cs typeface="Arial"/>
                <a:sym typeface="Arial"/>
              </a:rPr>
              <a:t>rajeunissement</a:t>
            </a:r>
            <a:r>
              <a:rPr lang="en-US" sz="2953" dirty="0">
                <a:solidFill>
                  <a:srgbClr val="000000"/>
                </a:solidFill>
                <a:latin typeface="Arial"/>
                <a:ea typeface="Arial"/>
                <a:cs typeface="Arial"/>
                <a:sym typeface="Arial"/>
              </a:rPr>
              <a:t>?</a:t>
            </a:r>
          </a:p>
          <a:p>
            <a:pPr algn="l">
              <a:lnSpc>
                <a:spcPts val="3544"/>
              </a:lnSpc>
            </a:pPr>
            <a:r>
              <a:rPr lang="en-US" sz="2953" dirty="0">
                <a:solidFill>
                  <a:srgbClr val="000000"/>
                </a:solidFill>
                <a:latin typeface="Arial"/>
                <a:ea typeface="Arial"/>
                <a:cs typeface="Arial"/>
                <a:sym typeface="Arial"/>
              </a:rPr>
              <a:t>Comment </a:t>
            </a:r>
            <a:r>
              <a:rPr lang="en-US" sz="2953" dirty="0" err="1">
                <a:solidFill>
                  <a:srgbClr val="000000"/>
                </a:solidFill>
                <a:latin typeface="Arial"/>
                <a:ea typeface="Arial"/>
                <a:cs typeface="Arial"/>
                <a:sym typeface="Arial"/>
              </a:rPr>
              <a:t>évalue</a:t>
            </a:r>
            <a:r>
              <a:rPr lang="en-US" sz="2953" dirty="0">
                <a:solidFill>
                  <a:srgbClr val="000000"/>
                </a:solidFill>
                <a:latin typeface="Arial"/>
                <a:ea typeface="Arial"/>
                <a:cs typeface="Arial"/>
                <a:sym typeface="Arial"/>
              </a:rPr>
              <a:t>-t-</a:t>
            </a:r>
            <a:r>
              <a:rPr lang="en-US" sz="2953" dirty="0" err="1">
                <a:solidFill>
                  <a:srgbClr val="000000"/>
                </a:solidFill>
                <a:latin typeface="Arial"/>
                <a:ea typeface="Arial"/>
                <a:cs typeface="Arial"/>
                <a:sym typeface="Arial"/>
              </a:rPr>
              <a:t>elle</a:t>
            </a:r>
            <a:r>
              <a:rPr lang="en-US" sz="2953" dirty="0">
                <a:solidFill>
                  <a:srgbClr val="000000"/>
                </a:solidFill>
                <a:latin typeface="Arial"/>
                <a:ea typeface="Arial"/>
                <a:cs typeface="Arial"/>
                <a:sym typeface="Arial"/>
              </a:rPr>
              <a:t> la situation entre la forêt et le </a:t>
            </a:r>
            <a:r>
              <a:rPr lang="en-US" sz="2953" dirty="0" err="1">
                <a:solidFill>
                  <a:srgbClr val="000000"/>
                </a:solidFill>
                <a:latin typeface="Arial"/>
                <a:ea typeface="Arial"/>
                <a:cs typeface="Arial"/>
                <a:sym typeface="Arial"/>
              </a:rPr>
              <a:t>gibier</a:t>
            </a:r>
            <a:r>
              <a:rPr lang="en-US" sz="2953" dirty="0">
                <a:solidFill>
                  <a:srgbClr val="000000"/>
                </a:solidFill>
                <a:latin typeface="Arial"/>
                <a:ea typeface="Arial"/>
                <a:cs typeface="Arial"/>
                <a:sym typeface="Arial"/>
              </a:rPr>
              <a:t>?</a:t>
            </a:r>
          </a:p>
          <a:p>
            <a:pPr algn="l">
              <a:lnSpc>
                <a:spcPts val="3544"/>
              </a:lnSpc>
            </a:pPr>
            <a:r>
              <a:rPr lang="en-US" sz="2953" dirty="0">
                <a:solidFill>
                  <a:srgbClr val="000000"/>
                </a:solidFill>
                <a:latin typeface="Arial"/>
                <a:ea typeface="Arial"/>
                <a:cs typeface="Arial"/>
                <a:sym typeface="Arial"/>
              </a:rPr>
              <a:t>Comment </a:t>
            </a:r>
            <a:r>
              <a:rPr lang="en-US" sz="2953" dirty="0" err="1">
                <a:solidFill>
                  <a:srgbClr val="000000"/>
                </a:solidFill>
                <a:latin typeface="Arial"/>
                <a:ea typeface="Arial"/>
                <a:cs typeface="Arial"/>
                <a:sym typeface="Arial"/>
              </a:rPr>
              <a:t>s’est</a:t>
            </a:r>
            <a:r>
              <a:rPr lang="en-US" sz="2953" dirty="0">
                <a:solidFill>
                  <a:srgbClr val="000000"/>
                </a:solidFill>
                <a:latin typeface="Arial"/>
                <a:ea typeface="Arial"/>
                <a:cs typeface="Arial"/>
                <a:sym typeface="Arial"/>
              </a:rPr>
              <a:t> passée la collaboration avec la chasse et le </a:t>
            </a:r>
            <a:r>
              <a:rPr lang="en-US" sz="2953" dirty="0" err="1">
                <a:solidFill>
                  <a:srgbClr val="000000"/>
                </a:solidFill>
                <a:latin typeface="Arial"/>
                <a:ea typeface="Arial"/>
                <a:cs typeface="Arial"/>
                <a:sym typeface="Arial"/>
              </a:rPr>
              <a:t>garde</a:t>
            </a:r>
            <a:r>
              <a:rPr lang="en-US" sz="2953" dirty="0">
                <a:solidFill>
                  <a:srgbClr val="000000"/>
                </a:solidFill>
                <a:latin typeface="Arial"/>
                <a:ea typeface="Arial"/>
                <a:cs typeface="Arial"/>
                <a:sym typeface="Arial"/>
              </a:rPr>
              <a:t>-chasse?</a:t>
            </a:r>
          </a:p>
        </p:txBody>
      </p:sp>
      <p:sp>
        <p:nvSpPr>
          <p:cNvPr id="9" name="TextBox 9"/>
          <p:cNvSpPr txBox="1"/>
          <p:nvPr/>
        </p:nvSpPr>
        <p:spPr>
          <a:xfrm>
            <a:off x="684771" y="4918301"/>
            <a:ext cx="16744381" cy="3876675"/>
          </a:xfrm>
          <a:prstGeom prst="rect">
            <a:avLst/>
          </a:prstGeom>
        </p:spPr>
        <p:txBody>
          <a:bodyPr lIns="0" tIns="0" rIns="0" bIns="0" rtlCol="0" anchor="t">
            <a:spAutoFit/>
          </a:bodyPr>
          <a:lstStyle/>
          <a:p>
            <a:pPr algn="l">
              <a:lnSpc>
                <a:spcPts val="4304"/>
              </a:lnSpc>
            </a:pPr>
            <a:r>
              <a:rPr lang="en-US" sz="3586">
                <a:solidFill>
                  <a:srgbClr val="000000"/>
                </a:solidFill>
                <a:latin typeface="Arial Bold"/>
                <a:ea typeface="Arial Bold"/>
                <a:cs typeface="Arial Bold"/>
                <a:sym typeface="Arial Bold"/>
              </a:rPr>
              <a:t>Arrêtés de l’autorité de la chasse</a:t>
            </a:r>
            <a:r>
              <a:rPr lang="en-US" sz="3586">
                <a:solidFill>
                  <a:srgbClr val="000000"/>
                </a:solidFill>
                <a:latin typeface="Arial"/>
                <a:ea typeface="Arial"/>
                <a:cs typeface="Arial"/>
                <a:sym typeface="Arial"/>
              </a:rPr>
              <a:t>:</a:t>
            </a:r>
          </a:p>
          <a:p>
            <a:pPr marL="456526" lvl="1" indent="-228263" algn="l">
              <a:lnSpc>
                <a:spcPts val="4304"/>
              </a:lnSpc>
              <a:buFont typeface="Arial"/>
              <a:buChar char="•"/>
            </a:pPr>
            <a:r>
              <a:rPr lang="en-US" sz="3586">
                <a:solidFill>
                  <a:srgbClr val="000000"/>
                </a:solidFill>
                <a:latin typeface="Arial"/>
                <a:ea typeface="Arial"/>
                <a:cs typeface="Arial"/>
                <a:sym typeface="Arial"/>
              </a:rPr>
              <a:t>Nombre d’individus tirés</a:t>
            </a:r>
          </a:p>
          <a:p>
            <a:pPr marL="456526" lvl="1" indent="-228263" algn="l">
              <a:lnSpc>
                <a:spcPts val="4304"/>
              </a:lnSpc>
              <a:buFont typeface="Arial"/>
              <a:buChar char="•"/>
            </a:pPr>
            <a:r>
              <a:rPr lang="en-US" sz="3586">
                <a:solidFill>
                  <a:srgbClr val="000000"/>
                </a:solidFill>
                <a:latin typeface="Arial"/>
                <a:ea typeface="Arial"/>
                <a:cs typeface="Arial"/>
                <a:sym typeface="Arial"/>
              </a:rPr>
              <a:t>Exigences en matière d’âge et de sexe</a:t>
            </a:r>
          </a:p>
          <a:p>
            <a:pPr marL="456526" lvl="1" indent="-228263" algn="l">
              <a:lnSpc>
                <a:spcPts val="4304"/>
              </a:lnSpc>
              <a:buFont typeface="Arial"/>
              <a:buChar char="•"/>
            </a:pPr>
            <a:r>
              <a:rPr lang="en-US" sz="3586">
                <a:solidFill>
                  <a:srgbClr val="000000"/>
                </a:solidFill>
                <a:latin typeface="Arial"/>
                <a:ea typeface="Arial"/>
                <a:cs typeface="Arial"/>
                <a:sym typeface="Arial"/>
              </a:rPr>
              <a:t>Selon la situation, indications relatives à une chasse sélective, etc.</a:t>
            </a:r>
          </a:p>
          <a:p>
            <a:pPr marL="456526" lvl="1" indent="-228263" algn="l">
              <a:lnSpc>
                <a:spcPts val="4304"/>
              </a:lnSpc>
            </a:pPr>
            <a:r>
              <a:rPr lang="en-US" sz="3586">
                <a:solidFill>
                  <a:srgbClr val="000000"/>
                </a:solidFill>
                <a:latin typeface="Arial"/>
                <a:ea typeface="Arial"/>
                <a:cs typeface="Arial"/>
                <a:sym typeface="Arial"/>
              </a:rPr>
              <a:t>&gt; Tenir compte de l'influence du gibier sur le rajeunissement dans la planification               des tirs!</a:t>
            </a:r>
          </a:p>
          <a:p>
            <a:pPr marL="456526" lvl="1" indent="-228263" algn="l">
              <a:lnSpc>
                <a:spcPts val="4304"/>
              </a:lnSpc>
            </a:pPr>
            <a:endParaRPr lang="en-US" sz="3586">
              <a:solidFill>
                <a:srgbClr val="000000"/>
              </a:solidFill>
              <a:latin typeface="Arial"/>
              <a:ea typeface="Arial"/>
              <a:cs typeface="Arial"/>
              <a:sym typeface="Arial"/>
            </a:endParaRPr>
          </a:p>
        </p:txBody>
      </p:sp>
      <p:sp>
        <p:nvSpPr>
          <p:cNvPr id="10" name="Freeform 10"/>
          <p:cNvSpPr/>
          <p:nvPr/>
        </p:nvSpPr>
        <p:spPr>
          <a:xfrm>
            <a:off x="10592349" y="627937"/>
            <a:ext cx="7486058" cy="1981254"/>
          </a:xfrm>
          <a:custGeom>
            <a:avLst/>
            <a:gdLst/>
            <a:ahLst/>
            <a:cxnLst/>
            <a:rect l="l" t="t" r="r" b="b"/>
            <a:pathLst>
              <a:path w="7486058" h="1981254">
                <a:moveTo>
                  <a:pt x="0" y="0"/>
                </a:moveTo>
                <a:lnTo>
                  <a:pt x="7486058" y="0"/>
                </a:lnTo>
                <a:lnTo>
                  <a:pt x="7486058" y="1981254"/>
                </a:lnTo>
                <a:lnTo>
                  <a:pt x="0" y="1981254"/>
                </a:lnTo>
                <a:lnTo>
                  <a:pt x="0" y="0"/>
                </a:lnTo>
                <a:close/>
              </a:path>
            </a:pathLst>
          </a:custGeom>
          <a:blipFill>
            <a:blip r:embed="rId3"/>
            <a:stretch>
              <a:fillRect/>
            </a:stretch>
          </a:blipFill>
        </p:spPr>
        <p:txBody>
          <a:bodyPr/>
          <a:lstStyle/>
          <a:p>
            <a:endParaRPr lang="de-CH"/>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3" name="Freeform 3"/>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4" name="TextBox 4"/>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5" name="TextBox 5"/>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 de planification de la chasse </a:t>
            </a:r>
          </a:p>
          <a:p>
            <a:pPr algn="l">
              <a:lnSpc>
                <a:spcPts val="5063"/>
              </a:lnSpc>
            </a:pPr>
            <a:r>
              <a:rPr lang="en-US" sz="4219">
                <a:solidFill>
                  <a:srgbClr val="000000"/>
                </a:solidFill>
                <a:latin typeface="Arial Bold"/>
                <a:ea typeface="Arial Bold"/>
                <a:cs typeface="Arial Bold"/>
                <a:sym typeface="Arial Bold"/>
              </a:rPr>
              <a:t>dans le canton de Saint-Gall</a:t>
            </a:r>
          </a:p>
        </p:txBody>
      </p:sp>
      <p:sp>
        <p:nvSpPr>
          <p:cNvPr id="6" name="TextBox 6"/>
          <p:cNvSpPr txBox="1"/>
          <p:nvPr/>
        </p:nvSpPr>
        <p:spPr>
          <a:xfrm>
            <a:off x="748454" y="1725777"/>
            <a:ext cx="12419046" cy="2721293"/>
          </a:xfrm>
          <a:prstGeom prst="rect">
            <a:avLst/>
          </a:prstGeom>
        </p:spPr>
        <p:txBody>
          <a:bodyPr lIns="0" tIns="0" rIns="0" bIns="0" rtlCol="0" anchor="t">
            <a:spAutoFit/>
          </a:bodyPr>
          <a:lstStyle/>
          <a:p>
            <a:pPr algn="l">
              <a:lnSpc>
                <a:spcPts val="4098"/>
              </a:lnSpc>
            </a:pPr>
            <a:r>
              <a:rPr lang="en-US" sz="3415">
                <a:solidFill>
                  <a:srgbClr val="000000"/>
                </a:solidFill>
                <a:latin typeface="Arial"/>
                <a:ea typeface="Arial"/>
                <a:cs typeface="Arial"/>
                <a:sym typeface="Arial"/>
              </a:rPr>
              <a:t>La planification stratégique de la chasse fixe les objectifs</a:t>
            </a:r>
          </a:p>
          <a:p>
            <a:pPr marL="409251" lvl="1" indent="-204626" algn="l">
              <a:lnSpc>
                <a:spcPts val="3858"/>
              </a:lnSpc>
              <a:buFont typeface="Arial"/>
              <a:buChar char="•"/>
            </a:pPr>
            <a:r>
              <a:rPr lang="en-US" sz="3215">
                <a:solidFill>
                  <a:srgbClr val="000000"/>
                </a:solidFill>
                <a:latin typeface="Arial"/>
                <a:ea typeface="Arial"/>
                <a:cs typeface="Arial"/>
                <a:sym typeface="Arial"/>
              </a:rPr>
              <a:t>Planification sur 4 ans</a:t>
            </a:r>
          </a:p>
          <a:p>
            <a:pPr marL="409251" lvl="1" indent="-204626" algn="l">
              <a:lnSpc>
                <a:spcPts val="3858"/>
              </a:lnSpc>
              <a:buFont typeface="Arial"/>
              <a:buChar char="•"/>
            </a:pPr>
            <a:r>
              <a:rPr lang="en-US" sz="3215">
                <a:solidFill>
                  <a:srgbClr val="000000"/>
                </a:solidFill>
                <a:latin typeface="Arial"/>
                <a:ea typeface="Arial"/>
                <a:cs typeface="Arial"/>
                <a:sym typeface="Arial"/>
              </a:rPr>
              <a:t>Objectifs de développement des effectifs</a:t>
            </a:r>
          </a:p>
          <a:p>
            <a:pPr marL="409251" lvl="1" indent="-204626" algn="l">
              <a:lnSpc>
                <a:spcPts val="3858"/>
              </a:lnSpc>
              <a:buFont typeface="Arial"/>
              <a:buChar char="•"/>
            </a:pPr>
            <a:r>
              <a:rPr lang="en-US" sz="3215">
                <a:solidFill>
                  <a:srgbClr val="000000"/>
                </a:solidFill>
                <a:latin typeface="Arial"/>
                <a:ea typeface="Arial"/>
                <a:cs typeface="Arial"/>
                <a:sym typeface="Arial"/>
              </a:rPr>
              <a:t>Définition des surfaces: espaces à gibier</a:t>
            </a:r>
          </a:p>
          <a:p>
            <a:pPr marL="409251" lvl="1" indent="-204626" algn="l">
              <a:lnSpc>
                <a:spcPts val="3858"/>
              </a:lnSpc>
            </a:pPr>
            <a:endParaRPr lang="en-US" sz="3215">
              <a:solidFill>
                <a:srgbClr val="000000"/>
              </a:solidFill>
              <a:latin typeface="Arial"/>
              <a:ea typeface="Arial"/>
              <a:cs typeface="Arial"/>
              <a:sym typeface="Arial"/>
            </a:endParaRPr>
          </a:p>
        </p:txBody>
      </p:sp>
      <p:sp>
        <p:nvSpPr>
          <p:cNvPr id="7" name="Freeform 7"/>
          <p:cNvSpPr/>
          <p:nvPr/>
        </p:nvSpPr>
        <p:spPr>
          <a:xfrm>
            <a:off x="1476611" y="4047945"/>
            <a:ext cx="5858654" cy="5013656"/>
          </a:xfrm>
          <a:custGeom>
            <a:avLst/>
            <a:gdLst/>
            <a:ahLst/>
            <a:cxnLst/>
            <a:rect l="l" t="t" r="r" b="b"/>
            <a:pathLst>
              <a:path w="5858654" h="5013656">
                <a:moveTo>
                  <a:pt x="0" y="0"/>
                </a:moveTo>
                <a:lnTo>
                  <a:pt x="5858654" y="0"/>
                </a:lnTo>
                <a:lnTo>
                  <a:pt x="5858654" y="5013656"/>
                </a:lnTo>
                <a:lnTo>
                  <a:pt x="0" y="5013656"/>
                </a:lnTo>
                <a:lnTo>
                  <a:pt x="0" y="0"/>
                </a:lnTo>
                <a:close/>
              </a:path>
            </a:pathLst>
          </a:custGeom>
          <a:blipFill>
            <a:blip r:embed="rId3"/>
            <a:stretch>
              <a:fillRect l="-38192" t="-13370" r="-43513" b="-6065"/>
            </a:stretch>
          </a:blipFill>
        </p:spPr>
        <p:txBody>
          <a:bodyPr/>
          <a:lstStyle/>
          <a:p>
            <a:endParaRPr lang="de-CH"/>
          </a:p>
        </p:txBody>
      </p:sp>
      <p:sp>
        <p:nvSpPr>
          <p:cNvPr id="8" name="Freeform 8"/>
          <p:cNvSpPr/>
          <p:nvPr/>
        </p:nvSpPr>
        <p:spPr>
          <a:xfrm>
            <a:off x="8845166" y="3500251"/>
            <a:ext cx="7444519" cy="6532946"/>
          </a:xfrm>
          <a:custGeom>
            <a:avLst/>
            <a:gdLst/>
            <a:ahLst/>
            <a:cxnLst/>
            <a:rect l="l" t="t" r="r" b="b"/>
            <a:pathLst>
              <a:path w="7444519" h="6532946">
                <a:moveTo>
                  <a:pt x="0" y="0"/>
                </a:moveTo>
                <a:lnTo>
                  <a:pt x="7444519" y="0"/>
                </a:lnTo>
                <a:lnTo>
                  <a:pt x="7444519" y="6532945"/>
                </a:lnTo>
                <a:lnTo>
                  <a:pt x="0" y="6532945"/>
                </a:lnTo>
                <a:lnTo>
                  <a:pt x="0" y="0"/>
                </a:lnTo>
                <a:close/>
              </a:path>
            </a:pathLst>
          </a:custGeom>
          <a:blipFill>
            <a:blip r:embed="rId4"/>
            <a:stretch>
              <a:fillRect l="-48980" t="-19404" r="-58135" b="-13355"/>
            </a:stretch>
          </a:blipFill>
        </p:spPr>
        <p:txBody>
          <a:bodyPr/>
          <a:lstStyle/>
          <a:p>
            <a:endParaRPr lang="de-CH"/>
          </a:p>
        </p:txBody>
      </p:sp>
      <p:sp>
        <p:nvSpPr>
          <p:cNvPr id="9" name="Freeform 9"/>
          <p:cNvSpPr/>
          <p:nvPr/>
        </p:nvSpPr>
        <p:spPr>
          <a:xfrm>
            <a:off x="9097061" y="3538233"/>
            <a:ext cx="7368556" cy="6456981"/>
          </a:xfrm>
          <a:custGeom>
            <a:avLst/>
            <a:gdLst/>
            <a:ahLst/>
            <a:cxnLst/>
            <a:rect l="l" t="t" r="r" b="b"/>
            <a:pathLst>
              <a:path w="7368556" h="6456981">
                <a:moveTo>
                  <a:pt x="0" y="0"/>
                </a:moveTo>
                <a:lnTo>
                  <a:pt x="7368556" y="0"/>
                </a:lnTo>
                <a:lnTo>
                  <a:pt x="7368556" y="6456981"/>
                </a:lnTo>
                <a:lnTo>
                  <a:pt x="0" y="6456981"/>
                </a:lnTo>
                <a:lnTo>
                  <a:pt x="0" y="0"/>
                </a:lnTo>
                <a:close/>
              </a:path>
            </a:pathLst>
          </a:custGeom>
          <a:blipFill>
            <a:blip r:embed="rId5"/>
            <a:stretch>
              <a:fillRect l="-46856" t="-12959" r="-52100" b="-14754"/>
            </a:stretch>
          </a:blipFill>
        </p:spPr>
        <p:txBody>
          <a:bodyPr/>
          <a:lstStyle/>
          <a:p>
            <a:endParaRPr lang="de-CH"/>
          </a:p>
        </p:txBody>
      </p:sp>
      <p:sp>
        <p:nvSpPr>
          <p:cNvPr id="10" name="Freeform 10"/>
          <p:cNvSpPr/>
          <p:nvPr/>
        </p:nvSpPr>
        <p:spPr>
          <a:xfrm>
            <a:off x="11503923" y="335413"/>
            <a:ext cx="6650660" cy="1759797"/>
          </a:xfrm>
          <a:custGeom>
            <a:avLst/>
            <a:gdLst/>
            <a:ahLst/>
            <a:cxnLst/>
            <a:rect l="l" t="t" r="r" b="b"/>
            <a:pathLst>
              <a:path w="6650660" h="1759797">
                <a:moveTo>
                  <a:pt x="0" y="0"/>
                </a:moveTo>
                <a:lnTo>
                  <a:pt x="6650659" y="0"/>
                </a:lnTo>
                <a:lnTo>
                  <a:pt x="6650659" y="1759798"/>
                </a:lnTo>
                <a:lnTo>
                  <a:pt x="0" y="1759798"/>
                </a:lnTo>
                <a:lnTo>
                  <a:pt x="0" y="0"/>
                </a:lnTo>
                <a:close/>
              </a:path>
            </a:pathLst>
          </a:custGeom>
          <a:blipFill>
            <a:blip r:embed="rId6"/>
            <a:stretch>
              <a:fillRect/>
            </a:stretch>
          </a:blipFill>
        </p:spPr>
        <p:txBody>
          <a:bodyPr/>
          <a:lstStyle/>
          <a:p>
            <a:endParaRPr lang="de-CH"/>
          </a:p>
        </p:txBody>
      </p:sp>
      <p:grpSp>
        <p:nvGrpSpPr>
          <p:cNvPr id="11" name="Group 11"/>
          <p:cNvGrpSpPr/>
          <p:nvPr/>
        </p:nvGrpSpPr>
        <p:grpSpPr>
          <a:xfrm>
            <a:off x="9298308" y="3521764"/>
            <a:ext cx="4415083" cy="474283"/>
            <a:chOff x="0" y="0"/>
            <a:chExt cx="1162820" cy="124914"/>
          </a:xfrm>
        </p:grpSpPr>
        <p:sp>
          <p:nvSpPr>
            <p:cNvPr id="12" name="Freeform 12"/>
            <p:cNvSpPr/>
            <p:nvPr/>
          </p:nvSpPr>
          <p:spPr>
            <a:xfrm>
              <a:off x="0" y="0"/>
              <a:ext cx="1162820" cy="124914"/>
            </a:xfrm>
            <a:custGeom>
              <a:avLst/>
              <a:gdLst/>
              <a:ahLst/>
              <a:cxnLst/>
              <a:rect l="l" t="t" r="r" b="b"/>
              <a:pathLst>
                <a:path w="1162820" h="124914">
                  <a:moveTo>
                    <a:pt x="0" y="0"/>
                  </a:moveTo>
                  <a:lnTo>
                    <a:pt x="1162820" y="0"/>
                  </a:lnTo>
                  <a:lnTo>
                    <a:pt x="1162820" y="124914"/>
                  </a:lnTo>
                  <a:lnTo>
                    <a:pt x="0" y="124914"/>
                  </a:lnTo>
                  <a:close/>
                </a:path>
              </a:pathLst>
            </a:custGeom>
            <a:solidFill>
              <a:srgbClr val="FFFFFF"/>
            </a:solidFill>
          </p:spPr>
          <p:txBody>
            <a:bodyPr/>
            <a:lstStyle/>
            <a:p>
              <a:endParaRPr lang="de-CH"/>
            </a:p>
          </p:txBody>
        </p:sp>
        <p:sp>
          <p:nvSpPr>
            <p:cNvPr id="13" name="TextBox 13"/>
            <p:cNvSpPr txBox="1"/>
            <p:nvPr/>
          </p:nvSpPr>
          <p:spPr>
            <a:xfrm>
              <a:off x="0" y="-38100"/>
              <a:ext cx="1162820" cy="163014"/>
            </a:xfrm>
            <a:prstGeom prst="rect">
              <a:avLst/>
            </a:prstGeom>
          </p:spPr>
          <p:txBody>
            <a:bodyPr lIns="50800" tIns="50800" rIns="50800" bIns="50800" rtlCol="0" anchor="ctr"/>
            <a:lstStyle/>
            <a:p>
              <a:pPr algn="l">
                <a:lnSpc>
                  <a:spcPts val="2012"/>
                </a:lnSpc>
              </a:pPr>
              <a:r>
                <a:rPr lang="en-US" sz="1676">
                  <a:solidFill>
                    <a:srgbClr val="000000"/>
                  </a:solidFill>
                  <a:latin typeface="Arial Bold"/>
                  <a:ea typeface="Arial Bold"/>
                  <a:cs typeface="Arial Bold"/>
                  <a:sym typeface="Arial Bold"/>
                </a:rPr>
                <a:t>Planification de la chasse 2020 - 2023</a:t>
              </a:r>
            </a:p>
          </p:txBody>
        </p:sp>
      </p:grpSp>
      <p:grpSp>
        <p:nvGrpSpPr>
          <p:cNvPr id="14" name="Group 14"/>
          <p:cNvGrpSpPr/>
          <p:nvPr/>
        </p:nvGrpSpPr>
        <p:grpSpPr>
          <a:xfrm>
            <a:off x="10835661" y="4091297"/>
            <a:ext cx="3891356" cy="563118"/>
            <a:chOff x="0" y="0"/>
            <a:chExt cx="1024884" cy="148311"/>
          </a:xfrm>
        </p:grpSpPr>
        <p:sp>
          <p:nvSpPr>
            <p:cNvPr id="15" name="Freeform 15"/>
            <p:cNvSpPr/>
            <p:nvPr/>
          </p:nvSpPr>
          <p:spPr>
            <a:xfrm>
              <a:off x="0" y="0"/>
              <a:ext cx="1024884" cy="148311"/>
            </a:xfrm>
            <a:custGeom>
              <a:avLst/>
              <a:gdLst/>
              <a:ahLst/>
              <a:cxnLst/>
              <a:rect l="l" t="t" r="r" b="b"/>
              <a:pathLst>
                <a:path w="1024884" h="148311">
                  <a:moveTo>
                    <a:pt x="0" y="0"/>
                  </a:moveTo>
                  <a:lnTo>
                    <a:pt x="1024884" y="0"/>
                  </a:lnTo>
                  <a:lnTo>
                    <a:pt x="1024884" y="148311"/>
                  </a:lnTo>
                  <a:lnTo>
                    <a:pt x="0" y="148311"/>
                  </a:lnTo>
                  <a:close/>
                </a:path>
              </a:pathLst>
            </a:custGeom>
            <a:solidFill>
              <a:srgbClr val="FFFFFF"/>
            </a:solidFill>
          </p:spPr>
          <p:txBody>
            <a:bodyPr/>
            <a:lstStyle/>
            <a:p>
              <a:endParaRPr lang="de-CH"/>
            </a:p>
          </p:txBody>
        </p:sp>
        <p:sp>
          <p:nvSpPr>
            <p:cNvPr id="16" name="TextBox 16"/>
            <p:cNvSpPr txBox="1"/>
            <p:nvPr/>
          </p:nvSpPr>
          <p:spPr>
            <a:xfrm>
              <a:off x="0" y="-28575"/>
              <a:ext cx="1024884" cy="176886"/>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Chamois - évolution des tirs et des effectifs 1996 - 2019</a:t>
              </a:r>
            </a:p>
          </p:txBody>
        </p:sp>
      </p:grpSp>
      <p:grpSp>
        <p:nvGrpSpPr>
          <p:cNvPr id="17" name="Group 17"/>
          <p:cNvGrpSpPr/>
          <p:nvPr/>
        </p:nvGrpSpPr>
        <p:grpSpPr>
          <a:xfrm>
            <a:off x="14727017" y="3652004"/>
            <a:ext cx="1493996" cy="417729"/>
            <a:chOff x="0" y="0"/>
            <a:chExt cx="393481" cy="110019"/>
          </a:xfrm>
        </p:grpSpPr>
        <p:sp>
          <p:nvSpPr>
            <p:cNvPr id="18" name="Freeform 18"/>
            <p:cNvSpPr/>
            <p:nvPr/>
          </p:nvSpPr>
          <p:spPr>
            <a:xfrm>
              <a:off x="0" y="0"/>
              <a:ext cx="393481" cy="110019"/>
            </a:xfrm>
            <a:custGeom>
              <a:avLst/>
              <a:gdLst/>
              <a:ahLst/>
              <a:cxnLst/>
              <a:rect l="l" t="t" r="r" b="b"/>
              <a:pathLst>
                <a:path w="393481" h="110019">
                  <a:moveTo>
                    <a:pt x="0" y="0"/>
                  </a:moveTo>
                  <a:lnTo>
                    <a:pt x="393481" y="0"/>
                  </a:lnTo>
                  <a:lnTo>
                    <a:pt x="393481" y="110019"/>
                  </a:lnTo>
                  <a:lnTo>
                    <a:pt x="0" y="110019"/>
                  </a:lnTo>
                  <a:close/>
                </a:path>
              </a:pathLst>
            </a:custGeom>
            <a:solidFill>
              <a:srgbClr val="FFFFFF"/>
            </a:solidFill>
          </p:spPr>
          <p:txBody>
            <a:bodyPr/>
            <a:lstStyle/>
            <a:p>
              <a:endParaRPr lang="de-CH"/>
            </a:p>
          </p:txBody>
        </p:sp>
        <p:sp>
          <p:nvSpPr>
            <p:cNvPr id="19" name="TextBox 19"/>
            <p:cNvSpPr txBox="1"/>
            <p:nvPr/>
          </p:nvSpPr>
          <p:spPr>
            <a:xfrm>
              <a:off x="0" y="-28575"/>
              <a:ext cx="393481" cy="138594"/>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chamois WR 3a</a:t>
              </a:r>
            </a:p>
          </p:txBody>
        </p:sp>
      </p:grpSp>
      <p:grpSp>
        <p:nvGrpSpPr>
          <p:cNvPr id="20" name="Group 20"/>
          <p:cNvGrpSpPr/>
          <p:nvPr/>
        </p:nvGrpSpPr>
        <p:grpSpPr>
          <a:xfrm>
            <a:off x="9323181" y="8591340"/>
            <a:ext cx="3024962" cy="602110"/>
            <a:chOff x="0" y="0"/>
            <a:chExt cx="796698" cy="158580"/>
          </a:xfrm>
        </p:grpSpPr>
        <p:sp>
          <p:nvSpPr>
            <p:cNvPr id="21" name="Freeform 21"/>
            <p:cNvSpPr/>
            <p:nvPr/>
          </p:nvSpPr>
          <p:spPr>
            <a:xfrm>
              <a:off x="0" y="0"/>
              <a:ext cx="796698" cy="158580"/>
            </a:xfrm>
            <a:custGeom>
              <a:avLst/>
              <a:gdLst/>
              <a:ahLst/>
              <a:cxnLst/>
              <a:rect l="l" t="t" r="r" b="b"/>
              <a:pathLst>
                <a:path w="796698" h="158580">
                  <a:moveTo>
                    <a:pt x="0" y="0"/>
                  </a:moveTo>
                  <a:lnTo>
                    <a:pt x="796698" y="0"/>
                  </a:lnTo>
                  <a:lnTo>
                    <a:pt x="796698" y="158580"/>
                  </a:lnTo>
                  <a:lnTo>
                    <a:pt x="0" y="158580"/>
                  </a:lnTo>
                  <a:close/>
                </a:path>
              </a:pathLst>
            </a:custGeom>
            <a:solidFill>
              <a:srgbClr val="FFFFFF"/>
            </a:solidFill>
          </p:spPr>
          <p:txBody>
            <a:bodyPr/>
            <a:lstStyle/>
            <a:p>
              <a:endParaRPr lang="de-CH"/>
            </a:p>
          </p:txBody>
        </p:sp>
        <p:sp>
          <p:nvSpPr>
            <p:cNvPr id="22" name="TextBox 22"/>
            <p:cNvSpPr txBox="1"/>
            <p:nvPr/>
          </p:nvSpPr>
          <p:spPr>
            <a:xfrm>
              <a:off x="0" y="-28575"/>
              <a:ext cx="796698" cy="187155"/>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Objectif de développement des effectifs 2016-2019</a:t>
              </a:r>
            </a:p>
          </p:txBody>
        </p:sp>
      </p:grpSp>
      <p:sp>
        <p:nvSpPr>
          <p:cNvPr id="23" name="TextBox 23"/>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24" name="TextBox 24"/>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grpSp>
        <p:nvGrpSpPr>
          <p:cNvPr id="25" name="Group 25"/>
          <p:cNvGrpSpPr/>
          <p:nvPr/>
        </p:nvGrpSpPr>
        <p:grpSpPr>
          <a:xfrm>
            <a:off x="13056467" y="8656190"/>
            <a:ext cx="3024962" cy="602110"/>
            <a:chOff x="0" y="0"/>
            <a:chExt cx="796698" cy="158580"/>
          </a:xfrm>
        </p:grpSpPr>
        <p:sp>
          <p:nvSpPr>
            <p:cNvPr id="26" name="Freeform 26"/>
            <p:cNvSpPr/>
            <p:nvPr/>
          </p:nvSpPr>
          <p:spPr>
            <a:xfrm>
              <a:off x="0" y="0"/>
              <a:ext cx="796698" cy="158580"/>
            </a:xfrm>
            <a:custGeom>
              <a:avLst/>
              <a:gdLst/>
              <a:ahLst/>
              <a:cxnLst/>
              <a:rect l="l" t="t" r="r" b="b"/>
              <a:pathLst>
                <a:path w="796698" h="158580">
                  <a:moveTo>
                    <a:pt x="0" y="0"/>
                  </a:moveTo>
                  <a:lnTo>
                    <a:pt x="796698" y="0"/>
                  </a:lnTo>
                  <a:lnTo>
                    <a:pt x="796698" y="158580"/>
                  </a:lnTo>
                  <a:lnTo>
                    <a:pt x="0" y="158580"/>
                  </a:lnTo>
                  <a:close/>
                </a:path>
              </a:pathLst>
            </a:custGeom>
            <a:solidFill>
              <a:srgbClr val="FFFFFF"/>
            </a:solidFill>
          </p:spPr>
          <p:txBody>
            <a:bodyPr/>
            <a:lstStyle/>
            <a:p>
              <a:endParaRPr lang="de-CH"/>
            </a:p>
          </p:txBody>
        </p:sp>
        <p:sp>
          <p:nvSpPr>
            <p:cNvPr id="27" name="TextBox 27"/>
            <p:cNvSpPr txBox="1"/>
            <p:nvPr/>
          </p:nvSpPr>
          <p:spPr>
            <a:xfrm>
              <a:off x="0" y="-28575"/>
              <a:ext cx="796698" cy="187155"/>
            </a:xfrm>
            <a:prstGeom prst="rect">
              <a:avLst/>
            </a:prstGeom>
          </p:spPr>
          <p:txBody>
            <a:bodyPr lIns="50800" tIns="50800" rIns="50800" bIns="50800" rtlCol="0" anchor="ctr"/>
            <a:lstStyle/>
            <a:p>
              <a:pPr algn="ctr">
                <a:lnSpc>
                  <a:spcPts val="1772"/>
                </a:lnSpc>
              </a:pPr>
              <a:r>
                <a:rPr lang="en-US" sz="1476">
                  <a:solidFill>
                    <a:srgbClr val="000000"/>
                  </a:solidFill>
                  <a:latin typeface="Arial"/>
                  <a:ea typeface="Arial"/>
                  <a:cs typeface="Arial"/>
                  <a:sym typeface="Arial"/>
                </a:rPr>
                <a:t>Objectif de développement des effectifs 2020-2023</a:t>
              </a:r>
            </a:p>
          </p:txBody>
        </p:sp>
      </p:grpSp>
      <p:grpSp>
        <p:nvGrpSpPr>
          <p:cNvPr id="28" name="Group 28"/>
          <p:cNvGrpSpPr/>
          <p:nvPr/>
        </p:nvGrpSpPr>
        <p:grpSpPr>
          <a:xfrm>
            <a:off x="11198309" y="8340007"/>
            <a:ext cx="1369116" cy="244325"/>
            <a:chOff x="0" y="0"/>
            <a:chExt cx="360590" cy="64349"/>
          </a:xfrm>
        </p:grpSpPr>
        <p:sp>
          <p:nvSpPr>
            <p:cNvPr id="29" name="Freeform 29"/>
            <p:cNvSpPr/>
            <p:nvPr/>
          </p:nvSpPr>
          <p:spPr>
            <a:xfrm>
              <a:off x="0" y="0"/>
              <a:ext cx="360590" cy="64349"/>
            </a:xfrm>
            <a:custGeom>
              <a:avLst/>
              <a:gdLst/>
              <a:ahLst/>
              <a:cxnLst/>
              <a:rect l="l" t="t" r="r" b="b"/>
              <a:pathLst>
                <a:path w="360590" h="64349">
                  <a:moveTo>
                    <a:pt x="0" y="0"/>
                  </a:moveTo>
                  <a:lnTo>
                    <a:pt x="360590" y="0"/>
                  </a:lnTo>
                  <a:lnTo>
                    <a:pt x="360590" y="64349"/>
                  </a:lnTo>
                  <a:lnTo>
                    <a:pt x="0" y="64349"/>
                  </a:lnTo>
                  <a:close/>
                </a:path>
              </a:pathLst>
            </a:custGeom>
            <a:solidFill>
              <a:srgbClr val="FFFFFF"/>
            </a:solidFill>
          </p:spPr>
          <p:txBody>
            <a:bodyPr/>
            <a:lstStyle/>
            <a:p>
              <a:endParaRPr lang="de-CH"/>
            </a:p>
          </p:txBody>
        </p:sp>
        <p:sp>
          <p:nvSpPr>
            <p:cNvPr id="30" name="TextBox 30"/>
            <p:cNvSpPr txBox="1"/>
            <p:nvPr/>
          </p:nvSpPr>
          <p:spPr>
            <a:xfrm>
              <a:off x="0" y="-19050"/>
              <a:ext cx="360590" cy="83399"/>
            </a:xfrm>
            <a:prstGeom prst="rect">
              <a:avLst/>
            </a:prstGeom>
          </p:spPr>
          <p:txBody>
            <a:bodyPr lIns="50800" tIns="50800" rIns="50800" bIns="50800" rtlCol="0" anchor="ctr"/>
            <a:lstStyle/>
            <a:p>
              <a:pPr algn="l">
                <a:lnSpc>
                  <a:spcPts val="1052"/>
                </a:lnSpc>
              </a:pPr>
              <a:r>
                <a:rPr lang="en-US" sz="876">
                  <a:solidFill>
                    <a:srgbClr val="000000"/>
                  </a:solidFill>
                  <a:latin typeface="Arial"/>
                  <a:ea typeface="Arial"/>
                  <a:cs typeface="Arial"/>
                  <a:sym typeface="Arial"/>
                </a:rPr>
                <a:t>effectif total</a:t>
              </a:r>
            </a:p>
          </p:txBody>
        </p:sp>
      </p:grpSp>
      <p:grpSp>
        <p:nvGrpSpPr>
          <p:cNvPr id="31" name="Group 31"/>
          <p:cNvGrpSpPr/>
          <p:nvPr/>
        </p:nvGrpSpPr>
        <p:grpSpPr>
          <a:xfrm>
            <a:off x="12971874" y="8340007"/>
            <a:ext cx="1483034" cy="244325"/>
            <a:chOff x="0" y="0"/>
            <a:chExt cx="390593" cy="64349"/>
          </a:xfrm>
        </p:grpSpPr>
        <p:sp>
          <p:nvSpPr>
            <p:cNvPr id="32" name="Freeform 32"/>
            <p:cNvSpPr/>
            <p:nvPr/>
          </p:nvSpPr>
          <p:spPr>
            <a:xfrm>
              <a:off x="0" y="0"/>
              <a:ext cx="390593" cy="64349"/>
            </a:xfrm>
            <a:custGeom>
              <a:avLst/>
              <a:gdLst/>
              <a:ahLst/>
              <a:cxnLst/>
              <a:rect l="l" t="t" r="r" b="b"/>
              <a:pathLst>
                <a:path w="390593" h="64349">
                  <a:moveTo>
                    <a:pt x="0" y="0"/>
                  </a:moveTo>
                  <a:lnTo>
                    <a:pt x="390593" y="0"/>
                  </a:lnTo>
                  <a:lnTo>
                    <a:pt x="390593" y="64349"/>
                  </a:lnTo>
                  <a:lnTo>
                    <a:pt x="0" y="64349"/>
                  </a:lnTo>
                  <a:close/>
                </a:path>
              </a:pathLst>
            </a:custGeom>
            <a:solidFill>
              <a:srgbClr val="FFFFFF"/>
            </a:solidFill>
          </p:spPr>
          <p:txBody>
            <a:bodyPr/>
            <a:lstStyle/>
            <a:p>
              <a:endParaRPr lang="de-CH"/>
            </a:p>
          </p:txBody>
        </p:sp>
        <p:sp>
          <p:nvSpPr>
            <p:cNvPr id="33" name="TextBox 33"/>
            <p:cNvSpPr txBox="1"/>
            <p:nvPr/>
          </p:nvSpPr>
          <p:spPr>
            <a:xfrm>
              <a:off x="0" y="-19050"/>
              <a:ext cx="390593" cy="83399"/>
            </a:xfrm>
            <a:prstGeom prst="rect">
              <a:avLst/>
            </a:prstGeom>
          </p:spPr>
          <p:txBody>
            <a:bodyPr lIns="50800" tIns="50800" rIns="50800" bIns="50800" rtlCol="0" anchor="ctr"/>
            <a:lstStyle/>
            <a:p>
              <a:pPr algn="l">
                <a:lnSpc>
                  <a:spcPts val="1052"/>
                </a:lnSpc>
              </a:pPr>
              <a:r>
                <a:rPr lang="en-US" sz="876">
                  <a:solidFill>
                    <a:srgbClr val="000000"/>
                  </a:solidFill>
                  <a:latin typeface="Arial"/>
                  <a:ea typeface="Arial"/>
                  <a:cs typeface="Arial"/>
                  <a:sym typeface="Arial"/>
                </a:rPr>
                <a:t>total des tirs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3" name="Freeform 3"/>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4" name="TextBox 4"/>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5" name="TextBox 5"/>
          <p:cNvSpPr txBox="1"/>
          <p:nvPr/>
        </p:nvSpPr>
        <p:spPr>
          <a:xfrm>
            <a:off x="565037" y="168728"/>
            <a:ext cx="16829062" cy="1362075"/>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Exemple de planification de la chasse </a:t>
            </a:r>
          </a:p>
          <a:p>
            <a:pPr algn="l">
              <a:lnSpc>
                <a:spcPts val="5063"/>
              </a:lnSpc>
            </a:pPr>
            <a:r>
              <a:rPr lang="en-US" sz="4219">
                <a:solidFill>
                  <a:srgbClr val="000000"/>
                </a:solidFill>
                <a:latin typeface="Arial Bold"/>
                <a:ea typeface="Arial Bold"/>
                <a:cs typeface="Arial Bold"/>
                <a:sym typeface="Arial Bold"/>
              </a:rPr>
              <a:t>dans le canton de Saint-Gall</a:t>
            </a:r>
          </a:p>
        </p:txBody>
      </p:sp>
      <p:sp>
        <p:nvSpPr>
          <p:cNvPr id="6" name="TextBox 6"/>
          <p:cNvSpPr txBox="1"/>
          <p:nvPr/>
        </p:nvSpPr>
        <p:spPr>
          <a:xfrm>
            <a:off x="565037" y="1740292"/>
            <a:ext cx="12419046" cy="2166845"/>
          </a:xfrm>
          <a:prstGeom prst="rect">
            <a:avLst/>
          </a:prstGeom>
        </p:spPr>
        <p:txBody>
          <a:bodyPr lIns="0" tIns="0" rIns="0" bIns="0" rtlCol="0" anchor="t">
            <a:spAutoFit/>
          </a:bodyPr>
          <a:lstStyle/>
          <a:p>
            <a:pPr algn="l">
              <a:lnSpc>
                <a:spcPts val="3544"/>
              </a:lnSpc>
            </a:pPr>
            <a:r>
              <a:rPr lang="en-US" sz="2953">
                <a:solidFill>
                  <a:srgbClr val="000000"/>
                </a:solidFill>
                <a:latin typeface="Arial"/>
                <a:ea typeface="Arial"/>
                <a:cs typeface="Arial"/>
                <a:sym typeface="Arial"/>
              </a:rPr>
              <a:t>Évaluation de l’habitat par des experts:</a:t>
            </a:r>
          </a:p>
          <a:p>
            <a:pPr marL="375963" lvl="1" indent="-187981" algn="l">
              <a:lnSpc>
                <a:spcPts val="3544"/>
              </a:lnSpc>
              <a:buFont typeface="Arial"/>
              <a:buChar char="•"/>
            </a:pPr>
            <a:r>
              <a:rPr lang="en-US" sz="2953">
                <a:solidFill>
                  <a:srgbClr val="000000"/>
                </a:solidFill>
                <a:latin typeface="Arial"/>
                <a:ea typeface="Arial"/>
                <a:cs typeface="Arial"/>
                <a:sym typeface="Arial"/>
              </a:rPr>
              <a:t>Par espace à gibier, tous les 4 ans</a:t>
            </a:r>
          </a:p>
          <a:p>
            <a:pPr marL="375963" lvl="1" indent="-187981" algn="l">
              <a:lnSpc>
                <a:spcPts val="3544"/>
              </a:lnSpc>
              <a:buFont typeface="Arial"/>
              <a:buChar char="•"/>
            </a:pPr>
            <a:r>
              <a:rPr lang="en-US" sz="2953">
                <a:solidFill>
                  <a:srgbClr val="000000"/>
                </a:solidFill>
                <a:latin typeface="Arial"/>
                <a:ea typeface="Arial"/>
                <a:cs typeface="Arial"/>
                <a:sym typeface="Arial"/>
              </a:rPr>
              <a:t>Évaluation de la situation forêt-gibier par la sylviculture et la chasse</a:t>
            </a:r>
          </a:p>
          <a:p>
            <a:pPr marL="375963" lvl="1" indent="-187981" algn="l">
              <a:lnSpc>
                <a:spcPts val="3544"/>
              </a:lnSpc>
              <a:buFont typeface="Arial"/>
              <a:buChar char="•"/>
            </a:pPr>
            <a:r>
              <a:rPr lang="en-US" sz="2953">
                <a:solidFill>
                  <a:srgbClr val="000000"/>
                </a:solidFill>
                <a:latin typeface="Arial"/>
                <a:ea typeface="Arial"/>
                <a:cs typeface="Arial"/>
                <a:sym typeface="Arial"/>
              </a:rPr>
              <a:t>Définition des mesures – contrôle des mesures</a:t>
            </a:r>
          </a:p>
        </p:txBody>
      </p:sp>
      <p:sp>
        <p:nvSpPr>
          <p:cNvPr id="7" name="Freeform 7"/>
          <p:cNvSpPr/>
          <p:nvPr/>
        </p:nvSpPr>
        <p:spPr>
          <a:xfrm>
            <a:off x="1248717" y="4006962"/>
            <a:ext cx="7400461" cy="5053974"/>
          </a:xfrm>
          <a:custGeom>
            <a:avLst/>
            <a:gdLst/>
            <a:ahLst/>
            <a:cxnLst/>
            <a:rect l="l" t="t" r="r" b="b"/>
            <a:pathLst>
              <a:path w="7400461" h="5053974">
                <a:moveTo>
                  <a:pt x="0" y="0"/>
                </a:moveTo>
                <a:lnTo>
                  <a:pt x="7400461" y="0"/>
                </a:lnTo>
                <a:lnTo>
                  <a:pt x="7400461" y="5053974"/>
                </a:lnTo>
                <a:lnTo>
                  <a:pt x="0" y="5053974"/>
                </a:lnTo>
                <a:lnTo>
                  <a:pt x="0" y="0"/>
                </a:lnTo>
                <a:close/>
              </a:path>
            </a:pathLst>
          </a:custGeom>
          <a:blipFill>
            <a:blip r:embed="rId3"/>
            <a:stretch>
              <a:fillRect l="-13260" t="-69732" r="-136707" b="-36156"/>
            </a:stretch>
          </a:blipFill>
        </p:spPr>
        <p:txBody>
          <a:bodyPr/>
          <a:lstStyle/>
          <a:p>
            <a:endParaRPr lang="de-CH"/>
          </a:p>
        </p:txBody>
      </p:sp>
      <p:sp>
        <p:nvSpPr>
          <p:cNvPr id="8" name="Freeform 8"/>
          <p:cNvSpPr/>
          <p:nvPr/>
        </p:nvSpPr>
        <p:spPr>
          <a:xfrm>
            <a:off x="9189171" y="4174831"/>
            <a:ext cx="5809118" cy="5918595"/>
          </a:xfrm>
          <a:custGeom>
            <a:avLst/>
            <a:gdLst/>
            <a:ahLst/>
            <a:cxnLst/>
            <a:rect l="l" t="t" r="r" b="b"/>
            <a:pathLst>
              <a:path w="5809118" h="5918595">
                <a:moveTo>
                  <a:pt x="0" y="0"/>
                </a:moveTo>
                <a:lnTo>
                  <a:pt x="5809118" y="0"/>
                </a:lnTo>
                <a:lnTo>
                  <a:pt x="5809118" y="5918595"/>
                </a:lnTo>
                <a:lnTo>
                  <a:pt x="0" y="5918595"/>
                </a:lnTo>
                <a:lnTo>
                  <a:pt x="0" y="0"/>
                </a:lnTo>
                <a:close/>
              </a:path>
            </a:pathLst>
          </a:custGeom>
          <a:blipFill>
            <a:blip r:embed="rId4"/>
            <a:stretch>
              <a:fillRect l="-67623" t="-17700" r="-61368" b="-8724"/>
            </a:stretch>
          </a:blipFill>
        </p:spPr>
        <p:txBody>
          <a:bodyPr/>
          <a:lstStyle/>
          <a:p>
            <a:endParaRPr lang="de-CH"/>
          </a:p>
        </p:txBody>
      </p:sp>
      <p:grpSp>
        <p:nvGrpSpPr>
          <p:cNvPr id="9" name="Group 9"/>
          <p:cNvGrpSpPr/>
          <p:nvPr/>
        </p:nvGrpSpPr>
        <p:grpSpPr>
          <a:xfrm>
            <a:off x="8673779" y="8487871"/>
            <a:ext cx="1876792" cy="1804990"/>
            <a:chOff x="0" y="0"/>
            <a:chExt cx="2502389" cy="2406654"/>
          </a:xfrm>
        </p:grpSpPr>
        <p:sp>
          <p:nvSpPr>
            <p:cNvPr id="10" name="Freeform 10"/>
            <p:cNvSpPr/>
            <p:nvPr/>
          </p:nvSpPr>
          <p:spPr>
            <a:xfrm>
              <a:off x="0" y="0"/>
              <a:ext cx="2502408" cy="2406650"/>
            </a:xfrm>
            <a:custGeom>
              <a:avLst/>
              <a:gdLst/>
              <a:ahLst/>
              <a:cxnLst/>
              <a:rect l="l" t="t" r="r" b="b"/>
              <a:pathLst>
                <a:path w="2502408" h="2406650">
                  <a:moveTo>
                    <a:pt x="0" y="0"/>
                  </a:moveTo>
                  <a:lnTo>
                    <a:pt x="2502408" y="0"/>
                  </a:lnTo>
                  <a:lnTo>
                    <a:pt x="2502408" y="2406650"/>
                  </a:lnTo>
                  <a:lnTo>
                    <a:pt x="0" y="2406650"/>
                  </a:lnTo>
                  <a:close/>
                </a:path>
              </a:pathLst>
            </a:custGeom>
            <a:solidFill>
              <a:srgbClr val="FFFFFF"/>
            </a:solidFill>
          </p:spPr>
          <p:txBody>
            <a:bodyPr/>
            <a:lstStyle/>
            <a:p>
              <a:endParaRPr lang="de-CH"/>
            </a:p>
          </p:txBody>
        </p:sp>
      </p:grpSp>
      <p:sp>
        <p:nvSpPr>
          <p:cNvPr id="11" name="Freeform 11"/>
          <p:cNvSpPr/>
          <p:nvPr/>
        </p:nvSpPr>
        <p:spPr>
          <a:xfrm>
            <a:off x="10520306" y="254453"/>
            <a:ext cx="7486269" cy="1980903"/>
          </a:xfrm>
          <a:custGeom>
            <a:avLst/>
            <a:gdLst/>
            <a:ahLst/>
            <a:cxnLst/>
            <a:rect l="l" t="t" r="r" b="b"/>
            <a:pathLst>
              <a:path w="7486269" h="1980903">
                <a:moveTo>
                  <a:pt x="0" y="0"/>
                </a:moveTo>
                <a:lnTo>
                  <a:pt x="7486268" y="0"/>
                </a:lnTo>
                <a:lnTo>
                  <a:pt x="7486268" y="1980903"/>
                </a:lnTo>
                <a:lnTo>
                  <a:pt x="0" y="1980903"/>
                </a:lnTo>
                <a:lnTo>
                  <a:pt x="0" y="0"/>
                </a:lnTo>
                <a:close/>
              </a:path>
            </a:pathLst>
          </a:custGeom>
          <a:blipFill>
            <a:blip r:embed="rId5"/>
            <a:stretch>
              <a:fillRect/>
            </a:stretch>
          </a:blipFill>
        </p:spPr>
        <p:txBody>
          <a:bodyPr/>
          <a:lstStyle/>
          <a:p>
            <a:endParaRPr lang="de-CH"/>
          </a:p>
        </p:txBody>
      </p:sp>
      <p:grpSp>
        <p:nvGrpSpPr>
          <p:cNvPr id="12" name="Group 12"/>
          <p:cNvGrpSpPr/>
          <p:nvPr/>
        </p:nvGrpSpPr>
        <p:grpSpPr>
          <a:xfrm>
            <a:off x="4073369" y="5064898"/>
            <a:ext cx="4314255" cy="3963924"/>
            <a:chOff x="0" y="0"/>
            <a:chExt cx="1136265" cy="1043996"/>
          </a:xfrm>
        </p:grpSpPr>
        <p:sp>
          <p:nvSpPr>
            <p:cNvPr id="13" name="Freeform 13"/>
            <p:cNvSpPr/>
            <p:nvPr/>
          </p:nvSpPr>
          <p:spPr>
            <a:xfrm>
              <a:off x="0" y="0"/>
              <a:ext cx="1136265" cy="1043996"/>
            </a:xfrm>
            <a:custGeom>
              <a:avLst/>
              <a:gdLst/>
              <a:ahLst/>
              <a:cxnLst/>
              <a:rect l="l" t="t" r="r" b="b"/>
              <a:pathLst>
                <a:path w="1136265" h="1043996">
                  <a:moveTo>
                    <a:pt x="0" y="0"/>
                  </a:moveTo>
                  <a:lnTo>
                    <a:pt x="1136265" y="0"/>
                  </a:lnTo>
                  <a:lnTo>
                    <a:pt x="1136265" y="1043996"/>
                  </a:lnTo>
                  <a:lnTo>
                    <a:pt x="0" y="1043996"/>
                  </a:lnTo>
                  <a:close/>
                </a:path>
              </a:pathLst>
            </a:custGeom>
            <a:solidFill>
              <a:srgbClr val="FFFFFF"/>
            </a:solidFill>
          </p:spPr>
          <p:txBody>
            <a:bodyPr/>
            <a:lstStyle/>
            <a:p>
              <a:endParaRPr lang="de-CH"/>
            </a:p>
          </p:txBody>
        </p:sp>
        <p:sp>
          <p:nvSpPr>
            <p:cNvPr id="14" name="TextBox 14"/>
            <p:cNvSpPr txBox="1"/>
            <p:nvPr/>
          </p:nvSpPr>
          <p:spPr>
            <a:xfrm>
              <a:off x="0" y="-38100"/>
              <a:ext cx="1136265" cy="1082096"/>
            </a:xfrm>
            <a:prstGeom prst="rect">
              <a:avLst/>
            </a:prstGeom>
          </p:spPr>
          <p:txBody>
            <a:bodyPr lIns="50800" tIns="50800" rIns="50800" bIns="50800" rtlCol="0" anchor="ctr"/>
            <a:lstStyle/>
            <a:p>
              <a:pPr algn="just">
                <a:lnSpc>
                  <a:spcPts val="2492"/>
                </a:lnSpc>
              </a:pPr>
              <a:r>
                <a:rPr lang="en-US" sz="2076">
                  <a:solidFill>
                    <a:srgbClr val="000000"/>
                  </a:solidFill>
                  <a:latin typeface="Arial"/>
                  <a:ea typeface="Arial"/>
                  <a:cs typeface="Arial"/>
                  <a:sym typeface="Arial"/>
                </a:rPr>
                <a:t>Les valeurs de rajeunissement visées selon NaiS ne peut pas être atteintes sans mesures de prévention des dégâts causés par le gibier. Elles correspondent aux surfaces d’abroutissement figurant dans l’aperçu de situation (n° 1.3.2 et plus haut; surfaces brunes). </a:t>
              </a:r>
            </a:p>
            <a:p>
              <a:pPr algn="just">
                <a:lnSpc>
                  <a:spcPts val="1772"/>
                </a:lnSpc>
              </a:pPr>
              <a:endParaRPr lang="en-US" sz="2076">
                <a:solidFill>
                  <a:srgbClr val="000000"/>
                </a:solidFill>
                <a:latin typeface="Arial"/>
                <a:ea typeface="Arial"/>
                <a:cs typeface="Arial"/>
                <a:sym typeface="Arial"/>
              </a:endParaRPr>
            </a:p>
            <a:p>
              <a:pPr algn="just">
                <a:lnSpc>
                  <a:spcPts val="1772"/>
                </a:lnSpc>
              </a:pPr>
              <a:endParaRPr lang="en-US" sz="2076">
                <a:solidFill>
                  <a:srgbClr val="000000"/>
                </a:solidFill>
                <a:latin typeface="Arial"/>
                <a:ea typeface="Arial"/>
                <a:cs typeface="Arial"/>
                <a:sym typeface="Arial"/>
              </a:endParaRPr>
            </a:p>
            <a:p>
              <a:pPr algn="just">
                <a:lnSpc>
                  <a:spcPts val="1772"/>
                </a:lnSpc>
              </a:pPr>
              <a:endParaRPr lang="en-US" sz="2076">
                <a:solidFill>
                  <a:srgbClr val="000000"/>
                </a:solidFill>
                <a:latin typeface="Arial"/>
                <a:ea typeface="Arial"/>
                <a:cs typeface="Arial"/>
                <a:sym typeface="Arial"/>
              </a:endParaRPr>
            </a:p>
            <a:p>
              <a:pPr algn="just">
                <a:lnSpc>
                  <a:spcPts val="1772"/>
                </a:lnSpc>
              </a:pPr>
              <a:endParaRPr lang="en-US" sz="2076">
                <a:solidFill>
                  <a:srgbClr val="000000"/>
                </a:solidFill>
                <a:latin typeface="Arial"/>
                <a:ea typeface="Arial"/>
                <a:cs typeface="Arial"/>
                <a:sym typeface="Arial"/>
              </a:endParaRPr>
            </a:p>
            <a:p>
              <a:pPr algn="just">
                <a:lnSpc>
                  <a:spcPts val="1772"/>
                </a:lnSpc>
              </a:pPr>
              <a:endParaRPr lang="en-US" sz="2076">
                <a:solidFill>
                  <a:srgbClr val="000000"/>
                </a:solidFill>
                <a:latin typeface="Arial"/>
                <a:ea typeface="Arial"/>
                <a:cs typeface="Arial"/>
                <a:sym typeface="Arial"/>
              </a:endParaRPr>
            </a:p>
            <a:p>
              <a:pPr algn="just">
                <a:lnSpc>
                  <a:spcPts val="1772"/>
                </a:lnSpc>
              </a:pPr>
              <a:endParaRPr lang="en-US" sz="2076">
                <a:solidFill>
                  <a:srgbClr val="000000"/>
                </a:solidFill>
                <a:latin typeface="Arial"/>
                <a:ea typeface="Arial"/>
                <a:cs typeface="Arial"/>
                <a:sym typeface="Arial"/>
              </a:endParaRPr>
            </a:p>
          </p:txBody>
        </p:sp>
      </p:grpSp>
      <p:grpSp>
        <p:nvGrpSpPr>
          <p:cNvPr id="15" name="Group 15"/>
          <p:cNvGrpSpPr/>
          <p:nvPr/>
        </p:nvGrpSpPr>
        <p:grpSpPr>
          <a:xfrm>
            <a:off x="4073369" y="8023769"/>
            <a:ext cx="3950721" cy="787146"/>
            <a:chOff x="0" y="0"/>
            <a:chExt cx="1040519" cy="207314"/>
          </a:xfrm>
        </p:grpSpPr>
        <p:sp>
          <p:nvSpPr>
            <p:cNvPr id="16" name="Freeform 16"/>
            <p:cNvSpPr/>
            <p:nvPr/>
          </p:nvSpPr>
          <p:spPr>
            <a:xfrm>
              <a:off x="0" y="0"/>
              <a:ext cx="1040519" cy="207314"/>
            </a:xfrm>
            <a:custGeom>
              <a:avLst/>
              <a:gdLst/>
              <a:ahLst/>
              <a:cxnLst/>
              <a:rect l="l" t="t" r="r" b="b"/>
              <a:pathLst>
                <a:path w="1040519" h="207314">
                  <a:moveTo>
                    <a:pt x="0" y="0"/>
                  </a:moveTo>
                  <a:lnTo>
                    <a:pt x="1040519" y="0"/>
                  </a:lnTo>
                  <a:lnTo>
                    <a:pt x="1040519" y="207314"/>
                  </a:lnTo>
                  <a:lnTo>
                    <a:pt x="0" y="207314"/>
                  </a:lnTo>
                  <a:close/>
                </a:path>
              </a:pathLst>
            </a:custGeom>
            <a:solidFill>
              <a:srgbClr val="FFFFFF"/>
            </a:solidFill>
          </p:spPr>
          <p:txBody>
            <a:bodyPr/>
            <a:lstStyle/>
            <a:p>
              <a:endParaRPr lang="de-CH"/>
            </a:p>
          </p:txBody>
        </p:sp>
        <p:sp>
          <p:nvSpPr>
            <p:cNvPr id="17" name="TextBox 17"/>
            <p:cNvSpPr txBox="1"/>
            <p:nvPr/>
          </p:nvSpPr>
          <p:spPr>
            <a:xfrm>
              <a:off x="0" y="-38100"/>
              <a:ext cx="1040519" cy="245414"/>
            </a:xfrm>
            <a:prstGeom prst="rect">
              <a:avLst/>
            </a:prstGeom>
          </p:spPr>
          <p:txBody>
            <a:bodyPr lIns="50800" tIns="50800" rIns="50800" bIns="50800" rtlCol="0" anchor="ctr"/>
            <a:lstStyle/>
            <a:p>
              <a:pPr algn="l">
                <a:lnSpc>
                  <a:spcPts val="2492"/>
                </a:lnSpc>
              </a:pPr>
              <a:r>
                <a:rPr lang="en-US" sz="2076">
                  <a:solidFill>
                    <a:srgbClr val="000000"/>
                  </a:solidFill>
                  <a:latin typeface="Arial"/>
                  <a:ea typeface="Arial"/>
                  <a:cs typeface="Arial"/>
                  <a:sym typeface="Arial"/>
                </a:rPr>
                <a:t>Autres forêts</a:t>
              </a:r>
            </a:p>
            <a:p>
              <a:pPr algn="l">
                <a:lnSpc>
                  <a:spcPts val="1412"/>
                </a:lnSpc>
              </a:pPr>
              <a:endParaRPr lang="en-US" sz="2076">
                <a:solidFill>
                  <a:srgbClr val="000000"/>
                </a:solidFill>
                <a:latin typeface="Arial"/>
                <a:ea typeface="Arial"/>
                <a:cs typeface="Arial"/>
                <a:sym typeface="Arial"/>
              </a:endParaRPr>
            </a:p>
            <a:p>
              <a:pPr algn="l">
                <a:lnSpc>
                  <a:spcPts val="1412"/>
                </a:lnSpc>
              </a:pPr>
              <a:endParaRPr lang="en-US" sz="2076">
                <a:solidFill>
                  <a:srgbClr val="000000"/>
                </a:solidFill>
                <a:latin typeface="Arial"/>
                <a:ea typeface="Arial"/>
                <a:cs typeface="Arial"/>
                <a:sym typeface="Arial"/>
              </a:endParaRPr>
            </a:p>
          </p:txBody>
        </p:sp>
      </p:grpSp>
      <p:grpSp>
        <p:nvGrpSpPr>
          <p:cNvPr id="18" name="Group 18"/>
          <p:cNvGrpSpPr/>
          <p:nvPr/>
        </p:nvGrpSpPr>
        <p:grpSpPr>
          <a:xfrm>
            <a:off x="1483812" y="3944925"/>
            <a:ext cx="4746685" cy="1082184"/>
            <a:chOff x="0" y="0"/>
            <a:chExt cx="1250156" cy="285020"/>
          </a:xfrm>
        </p:grpSpPr>
        <p:sp>
          <p:nvSpPr>
            <p:cNvPr id="19" name="Freeform 19"/>
            <p:cNvSpPr/>
            <p:nvPr/>
          </p:nvSpPr>
          <p:spPr>
            <a:xfrm>
              <a:off x="0" y="0"/>
              <a:ext cx="1250156" cy="285020"/>
            </a:xfrm>
            <a:custGeom>
              <a:avLst/>
              <a:gdLst/>
              <a:ahLst/>
              <a:cxnLst/>
              <a:rect l="l" t="t" r="r" b="b"/>
              <a:pathLst>
                <a:path w="1250156" h="285020">
                  <a:moveTo>
                    <a:pt x="0" y="0"/>
                  </a:moveTo>
                  <a:lnTo>
                    <a:pt x="1250156" y="0"/>
                  </a:lnTo>
                  <a:lnTo>
                    <a:pt x="1250156" y="285020"/>
                  </a:lnTo>
                  <a:lnTo>
                    <a:pt x="0" y="285020"/>
                  </a:lnTo>
                  <a:close/>
                </a:path>
              </a:pathLst>
            </a:custGeom>
            <a:solidFill>
              <a:srgbClr val="FEFEFE"/>
            </a:solidFill>
          </p:spPr>
          <p:txBody>
            <a:bodyPr/>
            <a:lstStyle/>
            <a:p>
              <a:endParaRPr lang="de-CH"/>
            </a:p>
          </p:txBody>
        </p:sp>
        <p:sp>
          <p:nvSpPr>
            <p:cNvPr id="20" name="TextBox 20"/>
            <p:cNvSpPr txBox="1"/>
            <p:nvPr/>
          </p:nvSpPr>
          <p:spPr>
            <a:xfrm>
              <a:off x="0" y="-57150"/>
              <a:ext cx="1250156" cy="342170"/>
            </a:xfrm>
            <a:prstGeom prst="rect">
              <a:avLst/>
            </a:prstGeom>
          </p:spPr>
          <p:txBody>
            <a:bodyPr lIns="50800" tIns="50800" rIns="50800" bIns="50800" rtlCol="0" anchor="ctr"/>
            <a:lstStyle/>
            <a:p>
              <a:pPr algn="ctr">
                <a:lnSpc>
                  <a:spcPts val="3212"/>
                </a:lnSpc>
              </a:pPr>
              <a:r>
                <a:rPr lang="en-US" sz="2676">
                  <a:solidFill>
                    <a:srgbClr val="000000"/>
                  </a:solidFill>
                  <a:latin typeface="Arial Bold"/>
                  <a:ea typeface="Arial Bold"/>
                  <a:cs typeface="Arial Bold"/>
                  <a:sym typeface="Arial Bold"/>
                </a:rPr>
                <a:t>surfaces d’abroutissement</a:t>
              </a:r>
            </a:p>
          </p:txBody>
        </p:sp>
      </p:grpSp>
      <p:sp>
        <p:nvSpPr>
          <p:cNvPr id="21" name="TextBox 21"/>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22" name="TextBox 22"/>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53008" y="182983"/>
            <a:ext cx="16829062" cy="723900"/>
          </a:xfrm>
          <a:prstGeom prst="rect">
            <a:avLst/>
          </a:prstGeom>
        </p:spPr>
        <p:txBody>
          <a:bodyPr lIns="0" tIns="0" rIns="0" bIns="0" rtlCol="0" anchor="t">
            <a:spAutoFit/>
          </a:bodyPr>
          <a:lstStyle/>
          <a:p>
            <a:pPr algn="l">
              <a:lnSpc>
                <a:spcPts val="5063"/>
              </a:lnSpc>
            </a:pPr>
            <a:r>
              <a:rPr lang="en-US" sz="4219" dirty="0" err="1">
                <a:solidFill>
                  <a:srgbClr val="000000"/>
                </a:solidFill>
                <a:latin typeface="Arial Bold"/>
                <a:ea typeface="Arial Bold"/>
                <a:cs typeface="Arial Bold"/>
                <a:sym typeface="Arial Bold"/>
              </a:rPr>
              <a:t>Psychologie</a:t>
            </a:r>
            <a:r>
              <a:rPr lang="en-US" sz="4219" dirty="0">
                <a:solidFill>
                  <a:srgbClr val="000000"/>
                </a:solidFill>
                <a:latin typeface="Arial Bold"/>
                <a:ea typeface="Arial Bold"/>
                <a:cs typeface="Arial Bold"/>
                <a:sym typeface="Arial Bold"/>
              </a:rPr>
              <a:t> des chasseurs</a:t>
            </a:r>
          </a:p>
        </p:txBody>
      </p:sp>
      <p:sp>
        <p:nvSpPr>
          <p:cNvPr id="8" name="TextBox 8"/>
          <p:cNvSpPr txBox="1"/>
          <p:nvPr/>
        </p:nvSpPr>
        <p:spPr>
          <a:xfrm>
            <a:off x="9180986" y="952500"/>
            <a:ext cx="8414531" cy="8181023"/>
          </a:xfrm>
          <a:prstGeom prst="rect">
            <a:avLst/>
          </a:prstGeom>
        </p:spPr>
        <p:txBody>
          <a:bodyPr lIns="0" tIns="0" rIns="0" bIns="0" rtlCol="0" anchor="t">
            <a:spAutoFit/>
          </a:bodyPr>
          <a:lstStyle/>
          <a:p>
            <a:pPr algn="l">
              <a:lnSpc>
                <a:spcPts val="4683"/>
              </a:lnSpc>
            </a:pPr>
            <a:r>
              <a:rPr lang="en-US" sz="3903">
                <a:solidFill>
                  <a:srgbClr val="000000"/>
                </a:solidFill>
                <a:latin typeface="Arial Bold"/>
                <a:ea typeface="Arial Bold"/>
                <a:cs typeface="Arial Bold"/>
                <a:sym typeface="Arial Bold"/>
              </a:rPr>
              <a:t>Chasseurs miliciens</a:t>
            </a:r>
            <a:r>
              <a:rPr lang="en-US" sz="3903">
                <a:solidFill>
                  <a:srgbClr val="000000"/>
                </a:solidFill>
                <a:latin typeface="Arial"/>
                <a:ea typeface="Arial"/>
                <a:cs typeface="Arial"/>
                <a:sym typeface="Arial"/>
              </a:rPr>
              <a:t>: ils chassent pendant leurs loisirs</a:t>
            </a:r>
          </a:p>
          <a:p>
            <a:pPr algn="l">
              <a:lnSpc>
                <a:spcPts val="4683"/>
              </a:lnSpc>
            </a:pPr>
            <a:endParaRPr lang="en-US" sz="3903">
              <a:solidFill>
                <a:srgbClr val="000000"/>
              </a:solidFill>
              <a:latin typeface="Arial"/>
              <a:ea typeface="Arial"/>
              <a:cs typeface="Arial"/>
              <a:sym typeface="Arial"/>
            </a:endParaRPr>
          </a:p>
          <a:p>
            <a:pPr marL="496808" lvl="1" indent="-248404" algn="l">
              <a:lnSpc>
                <a:spcPts val="4683"/>
              </a:lnSpc>
              <a:buFont typeface="Arial"/>
              <a:buChar char="•"/>
            </a:pPr>
            <a:r>
              <a:rPr lang="en-US" sz="3903">
                <a:solidFill>
                  <a:srgbClr val="000000"/>
                </a:solidFill>
                <a:latin typeface="Arial"/>
                <a:ea typeface="Arial"/>
                <a:cs typeface="Arial"/>
                <a:sym typeface="Arial"/>
              </a:rPr>
              <a:t>Ils investissent beaucoup de </a:t>
            </a:r>
            <a:r>
              <a:rPr lang="en-US" sz="3903">
                <a:solidFill>
                  <a:srgbClr val="000000"/>
                </a:solidFill>
                <a:latin typeface="Arial Bold"/>
                <a:ea typeface="Arial Bold"/>
                <a:cs typeface="Arial Bold"/>
                <a:sym typeface="Arial Bold"/>
              </a:rPr>
              <a:t>temps</a:t>
            </a:r>
            <a:r>
              <a:rPr lang="en-US" sz="3903">
                <a:solidFill>
                  <a:srgbClr val="000000"/>
                </a:solidFill>
                <a:latin typeface="Arial"/>
                <a:ea typeface="Arial"/>
                <a:cs typeface="Arial"/>
                <a:sym typeface="Arial"/>
              </a:rPr>
              <a:t> et aussi de l’argent</a:t>
            </a:r>
          </a:p>
          <a:p>
            <a:pPr marL="496808" lvl="1" indent="-248404" algn="l">
              <a:lnSpc>
                <a:spcPts val="4683"/>
              </a:lnSpc>
              <a:buFont typeface="Arial"/>
              <a:buChar char="•"/>
            </a:pPr>
            <a:r>
              <a:rPr lang="en-US" sz="3903">
                <a:solidFill>
                  <a:srgbClr val="000000"/>
                </a:solidFill>
                <a:latin typeface="Arial Bold"/>
                <a:ea typeface="Arial Bold"/>
                <a:cs typeface="Arial Bold"/>
                <a:sym typeface="Arial Bold"/>
              </a:rPr>
              <a:t>La détente </a:t>
            </a:r>
            <a:r>
              <a:rPr lang="en-US" sz="3903">
                <a:solidFill>
                  <a:srgbClr val="000000"/>
                </a:solidFill>
                <a:latin typeface="Arial"/>
                <a:ea typeface="Arial"/>
                <a:cs typeface="Arial"/>
                <a:sym typeface="Arial"/>
              </a:rPr>
              <a:t>est au premier plan</a:t>
            </a:r>
          </a:p>
          <a:p>
            <a:pPr marL="496808" lvl="1" indent="-248404" algn="l">
              <a:lnSpc>
                <a:spcPts val="4683"/>
              </a:lnSpc>
              <a:buFont typeface="Arial"/>
              <a:buChar char="•"/>
            </a:pPr>
            <a:r>
              <a:rPr lang="en-US" sz="3903">
                <a:solidFill>
                  <a:srgbClr val="000000"/>
                </a:solidFill>
                <a:latin typeface="Arial"/>
                <a:ea typeface="Arial"/>
                <a:cs typeface="Arial"/>
                <a:sym typeface="Arial"/>
              </a:rPr>
              <a:t>Ils veulent avoir du </a:t>
            </a:r>
            <a:r>
              <a:rPr lang="en-US" sz="3903">
                <a:solidFill>
                  <a:srgbClr val="000000"/>
                </a:solidFill>
                <a:latin typeface="Arial Bold"/>
                <a:ea typeface="Arial Bold"/>
                <a:cs typeface="Arial Bold"/>
                <a:sym typeface="Arial Bold"/>
              </a:rPr>
              <a:t>plaisir</a:t>
            </a:r>
          </a:p>
          <a:p>
            <a:pPr marL="496808" lvl="1" indent="-248404" algn="l">
              <a:lnSpc>
                <a:spcPts val="4683"/>
              </a:lnSpc>
              <a:buFont typeface="Arial"/>
              <a:buChar char="•"/>
            </a:pPr>
            <a:r>
              <a:rPr lang="en-US" sz="3903">
                <a:solidFill>
                  <a:srgbClr val="000000"/>
                </a:solidFill>
                <a:latin typeface="Arial"/>
                <a:ea typeface="Arial"/>
                <a:cs typeface="Arial"/>
                <a:sym typeface="Arial"/>
              </a:rPr>
              <a:t>Ils veulent une grande </a:t>
            </a:r>
            <a:r>
              <a:rPr lang="en-US" sz="3903">
                <a:solidFill>
                  <a:srgbClr val="000000"/>
                </a:solidFill>
                <a:latin typeface="Arial Bold"/>
                <a:ea typeface="Arial Bold"/>
                <a:cs typeface="Arial Bold"/>
                <a:sym typeface="Arial Bold"/>
              </a:rPr>
              <a:t>liberté</a:t>
            </a:r>
            <a:r>
              <a:rPr lang="en-US" sz="3903">
                <a:solidFill>
                  <a:srgbClr val="000000"/>
                </a:solidFill>
                <a:latin typeface="Arial"/>
                <a:ea typeface="Arial"/>
                <a:cs typeface="Arial"/>
                <a:sym typeface="Arial"/>
              </a:rPr>
              <a:t> dans la mise en œuvre</a:t>
            </a:r>
          </a:p>
          <a:p>
            <a:pPr marL="496808" lvl="1" indent="-248404" algn="l">
              <a:lnSpc>
                <a:spcPts val="4683"/>
              </a:lnSpc>
              <a:buFont typeface="Arial"/>
              <a:buChar char="•"/>
            </a:pPr>
            <a:r>
              <a:rPr lang="en-US" sz="3903">
                <a:solidFill>
                  <a:srgbClr val="000000"/>
                </a:solidFill>
                <a:latin typeface="Arial"/>
                <a:ea typeface="Arial"/>
                <a:cs typeface="Arial"/>
                <a:sym typeface="Arial"/>
              </a:rPr>
              <a:t>Ils ne veulent pas être considérés comme </a:t>
            </a:r>
            <a:r>
              <a:rPr lang="en-US" sz="3903">
                <a:solidFill>
                  <a:srgbClr val="000000"/>
                </a:solidFill>
                <a:latin typeface="Arial Bold"/>
                <a:ea typeface="Arial Bold"/>
                <a:cs typeface="Arial Bold"/>
                <a:sym typeface="Arial Bold"/>
              </a:rPr>
              <a:t>la solution au problème </a:t>
            </a:r>
            <a:r>
              <a:rPr lang="en-US" sz="3903">
                <a:solidFill>
                  <a:srgbClr val="000000"/>
                </a:solidFill>
                <a:latin typeface="Arial"/>
                <a:ea typeface="Arial"/>
                <a:cs typeface="Arial"/>
                <a:sym typeface="Arial"/>
              </a:rPr>
              <a:t>ou la cause du problème</a:t>
            </a:r>
          </a:p>
          <a:p>
            <a:pPr marL="496808" lvl="1" indent="-248404" algn="l">
              <a:lnSpc>
                <a:spcPts val="4683"/>
              </a:lnSpc>
              <a:buFont typeface="Arial"/>
              <a:buChar char="•"/>
            </a:pPr>
            <a:r>
              <a:rPr lang="en-US" sz="3903">
                <a:solidFill>
                  <a:srgbClr val="000000"/>
                </a:solidFill>
                <a:latin typeface="Arial"/>
                <a:ea typeface="Arial"/>
                <a:cs typeface="Arial"/>
                <a:sym typeface="Arial"/>
              </a:rPr>
              <a:t>Ils veulent être </a:t>
            </a:r>
            <a:r>
              <a:rPr lang="en-US" sz="3903">
                <a:solidFill>
                  <a:srgbClr val="000000"/>
                </a:solidFill>
                <a:latin typeface="Arial Bold"/>
                <a:ea typeface="Arial Bold"/>
                <a:cs typeface="Arial Bold"/>
                <a:sym typeface="Arial Bold"/>
              </a:rPr>
              <a:t>respectés</a:t>
            </a:r>
          </a:p>
        </p:txBody>
      </p:sp>
      <p:sp>
        <p:nvSpPr>
          <p:cNvPr id="9" name="Freeform 9" descr="D:\Kap 7 Wildbretverwertung\7.00.jpg"/>
          <p:cNvSpPr/>
          <p:nvPr/>
        </p:nvSpPr>
        <p:spPr>
          <a:xfrm>
            <a:off x="678645" y="1965148"/>
            <a:ext cx="8089517" cy="5384251"/>
          </a:xfrm>
          <a:custGeom>
            <a:avLst/>
            <a:gdLst/>
            <a:ahLst/>
            <a:cxnLst/>
            <a:rect l="l" t="t" r="r" b="b"/>
            <a:pathLst>
              <a:path w="8089517" h="5384251">
                <a:moveTo>
                  <a:pt x="0" y="0"/>
                </a:moveTo>
                <a:lnTo>
                  <a:pt x="8089517" y="0"/>
                </a:lnTo>
                <a:lnTo>
                  <a:pt x="8089517" y="5384251"/>
                </a:lnTo>
                <a:lnTo>
                  <a:pt x="0" y="5384251"/>
                </a:lnTo>
                <a:lnTo>
                  <a:pt x="0" y="0"/>
                </a:lnTo>
                <a:close/>
              </a:path>
            </a:pathLst>
          </a:custGeom>
          <a:blipFill>
            <a:blip r:embed="rId3"/>
            <a:stretch>
              <a:fillRect b="-140"/>
            </a:stretch>
          </a:blipFill>
        </p:spPr>
        <p:txBody>
          <a:bodyPr/>
          <a:lstStyle/>
          <a:p>
            <a:endParaRPr lang="de-CH"/>
          </a:p>
        </p:txBody>
      </p:sp>
      <p:sp>
        <p:nvSpPr>
          <p:cNvPr id="10" name="TextBox 10"/>
          <p:cNvSpPr txBox="1"/>
          <p:nvPr/>
        </p:nvSpPr>
        <p:spPr>
          <a:xfrm>
            <a:off x="7645209" y="6910758"/>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Peter Vonow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16782" y="9674810"/>
            <a:ext cx="3118999" cy="256443"/>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Seite ‹N°›</a:t>
            </a:r>
          </a:p>
        </p:txBody>
      </p:sp>
      <p:sp>
        <p:nvSpPr>
          <p:cNvPr id="3" name="TextBox 3"/>
          <p:cNvSpPr txBox="1"/>
          <p:nvPr/>
        </p:nvSpPr>
        <p:spPr>
          <a:xfrm>
            <a:off x="9552527" y="9465930"/>
            <a:ext cx="7287668"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Kanton St.Gallen</a:t>
            </a:r>
          </a:p>
        </p:txBody>
      </p:sp>
      <p:sp>
        <p:nvSpPr>
          <p:cNvPr id="4" name="Freeform 4"/>
          <p:cNvSpPr/>
          <p:nvPr/>
        </p:nvSpPr>
        <p:spPr>
          <a:xfrm>
            <a:off x="17125294" y="9498303"/>
            <a:ext cx="470223" cy="592457"/>
          </a:xfrm>
          <a:custGeom>
            <a:avLst/>
            <a:gdLst/>
            <a:ahLst/>
            <a:cxnLst/>
            <a:rect l="l" t="t" r="r" b="b"/>
            <a:pathLst>
              <a:path w="470223" h="592457">
                <a:moveTo>
                  <a:pt x="0" y="0"/>
                </a:moveTo>
                <a:lnTo>
                  <a:pt x="470223" y="0"/>
                </a:lnTo>
                <a:lnTo>
                  <a:pt x="470223" y="592457"/>
                </a:lnTo>
                <a:lnTo>
                  <a:pt x="0" y="592457"/>
                </a:lnTo>
                <a:lnTo>
                  <a:pt x="0" y="0"/>
                </a:lnTo>
                <a:close/>
              </a:path>
            </a:pathLst>
          </a:custGeom>
          <a:blipFill>
            <a:blip r:embed="rId2"/>
            <a:stretch>
              <a:fillRect t="-68" b="-68"/>
            </a:stretch>
          </a:blipFill>
        </p:spPr>
        <p:txBody>
          <a:bodyPr/>
          <a:lstStyle/>
          <a:p>
            <a:endParaRPr lang="de-CH"/>
          </a:p>
        </p:txBody>
      </p:sp>
      <p:sp>
        <p:nvSpPr>
          <p:cNvPr id="5" name="TextBox 5"/>
          <p:cNvSpPr txBox="1"/>
          <p:nvPr/>
        </p:nvSpPr>
        <p:spPr>
          <a:xfrm>
            <a:off x="716782" y="9465930"/>
            <a:ext cx="3118998" cy="255857"/>
          </a:xfrm>
          <a:prstGeom prst="rect">
            <a:avLst/>
          </a:prstGeom>
        </p:spPr>
        <p:txBody>
          <a:bodyPr lIns="0" tIns="0" rIns="0" bIns="0" rtlCol="0" anchor="t">
            <a:spAutoFit/>
          </a:bodyPr>
          <a:lstStyle/>
          <a:p>
            <a:pPr algn="l">
              <a:lnSpc>
                <a:spcPts val="1772"/>
              </a:lnSpc>
            </a:pPr>
            <a:r>
              <a:rPr lang="en-US" sz="1476">
                <a:solidFill>
                  <a:srgbClr val="000000"/>
                </a:solidFill>
                <a:latin typeface="Arial"/>
                <a:ea typeface="Arial"/>
                <a:cs typeface="Arial"/>
                <a:sym typeface="Arial"/>
              </a:rPr>
              <a:t>10. August 2024</a:t>
            </a:r>
          </a:p>
        </p:txBody>
      </p:sp>
      <p:sp>
        <p:nvSpPr>
          <p:cNvPr id="6" name="TextBox 6"/>
          <p:cNvSpPr txBox="1"/>
          <p:nvPr/>
        </p:nvSpPr>
        <p:spPr>
          <a:xfrm>
            <a:off x="9551473" y="9693799"/>
            <a:ext cx="7287982" cy="255857"/>
          </a:xfrm>
          <a:prstGeom prst="rect">
            <a:avLst/>
          </a:prstGeom>
        </p:spPr>
        <p:txBody>
          <a:bodyPr lIns="0" tIns="0" rIns="0" bIns="0" rtlCol="0" anchor="t">
            <a:spAutoFit/>
          </a:bodyPr>
          <a:lstStyle/>
          <a:p>
            <a:pPr algn="l">
              <a:lnSpc>
                <a:spcPts val="1772"/>
              </a:lnSpc>
            </a:pPr>
            <a:r>
              <a:rPr lang="en-US" sz="1476">
                <a:solidFill>
                  <a:srgbClr val="000000"/>
                </a:solidFill>
                <a:latin typeface="Arial Bold"/>
                <a:ea typeface="Arial Bold"/>
                <a:cs typeface="Arial Bold"/>
                <a:sym typeface="Arial Bold"/>
              </a:rPr>
              <a:t>Amt für Natur, Jagd und Fischerei</a:t>
            </a:r>
          </a:p>
        </p:txBody>
      </p:sp>
      <p:sp>
        <p:nvSpPr>
          <p:cNvPr id="7" name="TextBox 7"/>
          <p:cNvSpPr txBox="1"/>
          <p:nvPr/>
        </p:nvSpPr>
        <p:spPr>
          <a:xfrm>
            <a:off x="716783" y="168728"/>
            <a:ext cx="16829062" cy="1528890"/>
          </a:xfrm>
          <a:prstGeom prst="rect">
            <a:avLst/>
          </a:prstGeom>
        </p:spPr>
        <p:txBody>
          <a:bodyPr lIns="0" tIns="0" rIns="0" bIns="0" rtlCol="0" anchor="t">
            <a:spAutoFit/>
          </a:bodyPr>
          <a:lstStyle/>
          <a:p>
            <a:pPr algn="l">
              <a:lnSpc>
                <a:spcPts val="5063"/>
              </a:lnSpc>
            </a:pPr>
            <a:r>
              <a:rPr lang="en-US" sz="4219">
                <a:solidFill>
                  <a:srgbClr val="000000"/>
                </a:solidFill>
                <a:latin typeface="Arial Bold"/>
                <a:ea typeface="Arial Bold"/>
                <a:cs typeface="Arial Bold"/>
                <a:sym typeface="Arial Bold"/>
              </a:rPr>
              <a:t>Le dilemme de la chasse</a:t>
            </a:r>
          </a:p>
        </p:txBody>
      </p:sp>
      <p:sp>
        <p:nvSpPr>
          <p:cNvPr id="8" name="TextBox 8"/>
          <p:cNvSpPr txBox="1"/>
          <p:nvPr/>
        </p:nvSpPr>
        <p:spPr>
          <a:xfrm>
            <a:off x="9123192" y="1621418"/>
            <a:ext cx="8414531" cy="7069066"/>
          </a:xfrm>
          <a:prstGeom prst="rect">
            <a:avLst/>
          </a:prstGeom>
        </p:spPr>
        <p:txBody>
          <a:bodyPr lIns="0" tIns="0" rIns="0" bIns="0" rtlCol="0" anchor="t">
            <a:spAutoFit/>
          </a:bodyPr>
          <a:lstStyle/>
          <a:p>
            <a:pPr algn="l">
              <a:lnSpc>
                <a:spcPts val="3924"/>
              </a:lnSpc>
            </a:pPr>
            <a:r>
              <a:rPr lang="en-US" sz="3270">
                <a:solidFill>
                  <a:srgbClr val="000000"/>
                </a:solidFill>
                <a:latin typeface="Arial"/>
                <a:ea typeface="Arial"/>
                <a:cs typeface="Arial"/>
                <a:sym typeface="Arial"/>
              </a:rPr>
              <a:t>Les autorités forestières et de chasse appliquent de manière professionnelle les lois de la politique</a:t>
            </a:r>
          </a:p>
          <a:p>
            <a:pPr algn="l">
              <a:lnSpc>
                <a:spcPts val="3924"/>
              </a:lnSpc>
            </a:pPr>
            <a:endParaRPr lang="en-US" sz="3270">
              <a:solidFill>
                <a:srgbClr val="000000"/>
              </a:solidFill>
              <a:latin typeface="Arial"/>
              <a:ea typeface="Arial"/>
              <a:cs typeface="Arial"/>
              <a:sym typeface="Arial"/>
            </a:endParaRPr>
          </a:p>
          <a:p>
            <a:pPr algn="l">
              <a:lnSpc>
                <a:spcPts val="3924"/>
              </a:lnSpc>
            </a:pPr>
            <a:r>
              <a:rPr lang="en-US" sz="3270">
                <a:solidFill>
                  <a:srgbClr val="000000"/>
                </a:solidFill>
                <a:latin typeface="Arial"/>
                <a:ea typeface="Arial"/>
                <a:cs typeface="Arial"/>
                <a:sym typeface="Arial"/>
              </a:rPr>
              <a:t>Les chasseurs obtiennent des succès de chasse personnels (gibier, trophées)</a:t>
            </a:r>
          </a:p>
          <a:p>
            <a:pPr algn="l">
              <a:lnSpc>
                <a:spcPts val="3924"/>
              </a:lnSpc>
            </a:pPr>
            <a:endParaRPr lang="en-US" sz="3270">
              <a:solidFill>
                <a:srgbClr val="000000"/>
              </a:solidFill>
              <a:latin typeface="Arial"/>
              <a:ea typeface="Arial"/>
              <a:cs typeface="Arial"/>
              <a:sym typeface="Arial"/>
            </a:endParaRPr>
          </a:p>
          <a:p>
            <a:pPr algn="l">
              <a:lnSpc>
                <a:spcPts val="3924"/>
              </a:lnSpc>
            </a:pPr>
            <a:r>
              <a:rPr lang="en-US" sz="3270">
                <a:solidFill>
                  <a:srgbClr val="000000"/>
                </a:solidFill>
                <a:latin typeface="Arial"/>
                <a:ea typeface="Arial"/>
                <a:cs typeface="Arial"/>
                <a:sym typeface="Arial"/>
              </a:rPr>
              <a:t>Les chasseurs sont des partenaires, et non pas des employés</a:t>
            </a:r>
          </a:p>
          <a:p>
            <a:pPr algn="l">
              <a:lnSpc>
                <a:spcPts val="3924"/>
              </a:lnSpc>
            </a:pPr>
            <a:endParaRPr lang="en-US" sz="3270">
              <a:solidFill>
                <a:srgbClr val="000000"/>
              </a:solidFill>
              <a:latin typeface="Arial"/>
              <a:ea typeface="Arial"/>
              <a:cs typeface="Arial"/>
              <a:sym typeface="Arial"/>
            </a:endParaRPr>
          </a:p>
          <a:p>
            <a:pPr algn="l">
              <a:lnSpc>
                <a:spcPts val="3924"/>
              </a:lnSpc>
            </a:pPr>
            <a:r>
              <a:rPr lang="en-US" sz="3270">
                <a:solidFill>
                  <a:srgbClr val="000000"/>
                </a:solidFill>
                <a:latin typeface="Arial"/>
                <a:ea typeface="Arial"/>
                <a:cs typeface="Arial"/>
                <a:sym typeface="Arial"/>
              </a:rPr>
              <a:t>L’influence de l’autorité est limitée</a:t>
            </a:r>
          </a:p>
          <a:p>
            <a:pPr algn="l">
              <a:lnSpc>
                <a:spcPts val="3924"/>
              </a:lnSpc>
            </a:pPr>
            <a:endParaRPr lang="en-US" sz="3270">
              <a:solidFill>
                <a:srgbClr val="000000"/>
              </a:solidFill>
              <a:latin typeface="Arial"/>
              <a:ea typeface="Arial"/>
              <a:cs typeface="Arial"/>
              <a:sym typeface="Arial"/>
            </a:endParaRPr>
          </a:p>
          <a:p>
            <a:pPr algn="l">
              <a:lnSpc>
                <a:spcPts val="3924"/>
              </a:lnSpc>
            </a:pPr>
            <a:r>
              <a:rPr lang="en-US" sz="3270">
                <a:solidFill>
                  <a:srgbClr val="000000"/>
                </a:solidFill>
                <a:latin typeface="Arial"/>
                <a:ea typeface="Arial"/>
                <a:cs typeface="Arial"/>
                <a:sym typeface="Arial"/>
              </a:rPr>
              <a:t>Cela nécessite de la confiance et de</a:t>
            </a:r>
          </a:p>
          <a:p>
            <a:pPr algn="l">
              <a:lnSpc>
                <a:spcPts val="3924"/>
              </a:lnSpc>
            </a:pPr>
            <a:r>
              <a:rPr lang="en-US" sz="3270">
                <a:solidFill>
                  <a:srgbClr val="000000"/>
                </a:solidFill>
                <a:latin typeface="Arial"/>
                <a:ea typeface="Arial"/>
                <a:cs typeface="Arial"/>
                <a:sym typeface="Arial"/>
              </a:rPr>
              <a:t>la tolérance</a:t>
            </a:r>
          </a:p>
        </p:txBody>
      </p:sp>
      <p:sp>
        <p:nvSpPr>
          <p:cNvPr id="9" name="Freeform 9"/>
          <p:cNvSpPr/>
          <p:nvPr/>
        </p:nvSpPr>
        <p:spPr>
          <a:xfrm>
            <a:off x="686767" y="1955921"/>
            <a:ext cx="8082352" cy="7405660"/>
          </a:xfrm>
          <a:custGeom>
            <a:avLst/>
            <a:gdLst/>
            <a:ahLst/>
            <a:cxnLst/>
            <a:rect l="l" t="t" r="r" b="b"/>
            <a:pathLst>
              <a:path w="8082352" h="7405660">
                <a:moveTo>
                  <a:pt x="0" y="0"/>
                </a:moveTo>
                <a:lnTo>
                  <a:pt x="8082352" y="0"/>
                </a:lnTo>
                <a:lnTo>
                  <a:pt x="8082352" y="7405660"/>
                </a:lnTo>
                <a:lnTo>
                  <a:pt x="0" y="7405660"/>
                </a:lnTo>
                <a:lnTo>
                  <a:pt x="0" y="0"/>
                </a:lnTo>
                <a:close/>
              </a:path>
            </a:pathLst>
          </a:custGeom>
          <a:blipFill>
            <a:blip r:embed="rId3"/>
            <a:stretch>
              <a:fillRect l="-8512" r="-15572"/>
            </a:stretch>
          </a:blipFill>
        </p:spPr>
        <p:txBody>
          <a:bodyPr/>
          <a:lstStyle/>
          <a:p>
            <a:endParaRPr lang="de-CH"/>
          </a:p>
        </p:txBody>
      </p:sp>
      <p:sp>
        <p:nvSpPr>
          <p:cNvPr id="10" name="TextBox 10"/>
          <p:cNvSpPr txBox="1"/>
          <p:nvPr/>
        </p:nvSpPr>
        <p:spPr>
          <a:xfrm>
            <a:off x="7341352" y="9039700"/>
            <a:ext cx="1868161" cy="229354"/>
          </a:xfrm>
          <a:prstGeom prst="rect">
            <a:avLst/>
          </a:prstGeom>
        </p:spPr>
        <p:txBody>
          <a:bodyPr lIns="0" tIns="0" rIns="0" bIns="0" rtlCol="0" anchor="t">
            <a:spAutoFit/>
          </a:bodyPr>
          <a:lstStyle/>
          <a:p>
            <a:pPr algn="l">
              <a:lnSpc>
                <a:spcPts val="1519"/>
              </a:lnSpc>
            </a:pPr>
            <a:r>
              <a:rPr lang="en-US" sz="1265">
                <a:solidFill>
                  <a:srgbClr val="FFFFFF"/>
                </a:solidFill>
                <a:latin typeface="Arial"/>
                <a:ea typeface="Arial"/>
                <a:cs typeface="Arial"/>
                <a:sym typeface="Arial"/>
              </a:rPr>
              <a:t>© Markus P. Stähli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2077</Words>
  <Application>Microsoft Office PowerPoint</Application>
  <PresentationFormat>Benutzerdefiniert</PresentationFormat>
  <Paragraphs>329</Paragraphs>
  <Slides>22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Arial Italics</vt:lpstr>
      <vt:lpstr>Arial Bold</vt:lpstr>
      <vt:lpstr>Arial</vt:lpstr>
      <vt:lpstr>Calibri</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Präsentation_Dominik_Thiel_F_V2.pptx</dc:title>
  <dc:creator>Gafner Bettina</dc:creator>
  <cp:lastModifiedBy>Gafner Bettina</cp:lastModifiedBy>
  <cp:revision>3</cp:revision>
  <dcterms:created xsi:type="dcterms:W3CDTF">2006-08-16T00:00:00Z</dcterms:created>
  <dcterms:modified xsi:type="dcterms:W3CDTF">2024-08-29T16:47:55Z</dcterms:modified>
  <dc:identifier>DAGO9oHKuRQ</dc:identifier>
</cp:coreProperties>
</file>